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  <p:sldMasterId id="2147483754" r:id="rId2"/>
    <p:sldMasterId id="2147483755" r:id="rId3"/>
    <p:sldMasterId id="2147483756" r:id="rId4"/>
    <p:sldMasterId id="2147483805" r:id="rId5"/>
  </p:sldMasterIdLst>
  <p:notesMasterIdLst>
    <p:notesMasterId r:id="rId52"/>
  </p:notesMasterIdLst>
  <p:handoutMasterIdLst>
    <p:handoutMasterId r:id="rId53"/>
  </p:handoutMasterIdLst>
  <p:sldIdLst>
    <p:sldId id="811" r:id="rId6"/>
    <p:sldId id="905" r:id="rId7"/>
    <p:sldId id="840" r:id="rId8"/>
    <p:sldId id="927" r:id="rId9"/>
    <p:sldId id="926" r:id="rId10"/>
    <p:sldId id="856" r:id="rId11"/>
    <p:sldId id="813" r:id="rId12"/>
    <p:sldId id="923" r:id="rId13"/>
    <p:sldId id="841" r:id="rId14"/>
    <p:sldId id="842" r:id="rId15"/>
    <p:sldId id="928" r:id="rId16"/>
    <p:sldId id="929" r:id="rId17"/>
    <p:sldId id="931" r:id="rId18"/>
    <p:sldId id="854" r:id="rId19"/>
    <p:sldId id="933" r:id="rId20"/>
    <p:sldId id="935" r:id="rId21"/>
    <p:sldId id="888" r:id="rId22"/>
    <p:sldId id="936" r:id="rId23"/>
    <p:sldId id="939" r:id="rId24"/>
    <p:sldId id="940" r:id="rId25"/>
    <p:sldId id="941" r:id="rId26"/>
    <p:sldId id="942" r:id="rId27"/>
    <p:sldId id="943" r:id="rId28"/>
    <p:sldId id="937" r:id="rId29"/>
    <p:sldId id="944" r:id="rId30"/>
    <p:sldId id="881" r:id="rId31"/>
    <p:sldId id="919" r:id="rId32"/>
    <p:sldId id="917" r:id="rId33"/>
    <p:sldId id="920" r:id="rId34"/>
    <p:sldId id="909" r:id="rId35"/>
    <p:sldId id="945" r:id="rId36"/>
    <p:sldId id="946" r:id="rId37"/>
    <p:sldId id="947" r:id="rId38"/>
    <p:sldId id="891" r:id="rId39"/>
    <p:sldId id="907" r:id="rId40"/>
    <p:sldId id="918" r:id="rId41"/>
    <p:sldId id="924" r:id="rId42"/>
    <p:sldId id="925" r:id="rId43"/>
    <p:sldId id="903" r:id="rId44"/>
    <p:sldId id="890" r:id="rId45"/>
    <p:sldId id="914" r:id="rId46"/>
    <p:sldId id="911" r:id="rId47"/>
    <p:sldId id="915" r:id="rId48"/>
    <p:sldId id="896" r:id="rId49"/>
    <p:sldId id="922" r:id="rId50"/>
    <p:sldId id="921" r:id="rId51"/>
  </p:sldIdLst>
  <p:sldSz cx="9144000" cy="6858000" type="screen4x3"/>
  <p:notesSz cx="9928225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6B52"/>
    <a:srgbClr val="F7E87D"/>
    <a:srgbClr val="2E75B6"/>
    <a:srgbClr val="474747"/>
    <a:srgbClr val="FAC674"/>
    <a:srgbClr val="5B9BD5"/>
    <a:srgbClr val="F8CBAD"/>
    <a:srgbClr val="006896"/>
    <a:srgbClr val="0563C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4" autoAdjust="0"/>
    <p:restoredTop sz="94708" autoAdjust="0"/>
  </p:normalViewPr>
  <p:slideViewPr>
    <p:cSldViewPr>
      <p:cViewPr varScale="1">
        <p:scale>
          <a:sx n="115" d="100"/>
          <a:sy n="115" d="100"/>
        </p:scale>
        <p:origin x="1770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37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 algn="r">
              <a:defRPr/>
            </a:pPr>
            <a:endParaRPr lang="en-US" altLang="zh-TW" sz="1000" b="1">
              <a:solidFill>
                <a:srgbClr val="808080"/>
              </a:solidFill>
              <a:latin typeface="Gill Sans MT" panose="020B0502020104020203" pitchFamily="34" charset="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6C0CE41-6C49-4D71-92E8-E3596ED03533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 algn="r">
              <a:defRPr/>
            </a:pPr>
            <a:r>
              <a:rPr lang="en-US" altLang="zh-TW" sz="1000" b="1" smtClean="0">
                <a:solidFill>
                  <a:srgbClr val="808080"/>
                </a:solidFill>
                <a:latin typeface="Gill Sans MT" panose="020B0502020104020203" pitchFamily="34" charset="0"/>
              </a:rPr>
              <a:t>​‌Classify:AUO-General‌​</a:t>
            </a:r>
            <a:endParaRPr lang="en-US" altLang="zh-TW" sz="1000" b="1">
              <a:solidFill>
                <a:srgbClr val="808080"/>
              </a:solidFill>
              <a:latin typeface="Gill Sans MT" panose="020B0502020104020203" pitchFamily="34" charset="0"/>
            </a:endParaRPr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kumimoji="0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6912284A-D4E3-4F8E-804F-61F30E0692A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2407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000" b="1" i="0" u="none">
                <a:solidFill>
                  <a:srgbClr val="808080"/>
                </a:solidFill>
                <a:latin typeface="Gill Sans MT" panose="020B0502020104020203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877E67B-D924-433D-ADC0-EEC0765BEAB1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295940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3228975"/>
            <a:ext cx="7943850" cy="305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buFontTx/>
              <a:buNone/>
              <a:defRPr kumimoji="1" sz="1000" b="1" i="0" u="none">
                <a:solidFill>
                  <a:srgbClr val="808080"/>
                </a:solidFill>
                <a:latin typeface="Gill Sans MT" panose="020B0502020104020203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kumimoji="0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87328034-09A3-406F-8219-77B7187003F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883405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39725"/>
          </a:xfrm>
        </p:spPr>
        <p:txBody>
          <a:bodyPr/>
          <a:lstStyle/>
          <a:p>
            <a:r>
              <a:rPr lang="en-US" altLang="zh-TW" smtClean="0"/>
              <a:t>​‌Classify:AUO-General‌​</a:t>
            </a:r>
            <a:endParaRPr lang="zh-TW" altLang="en-US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16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034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911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927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22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175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633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263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296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73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50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542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6613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926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667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606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336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400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981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79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039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52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4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029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945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985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553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9719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722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807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866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736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371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255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631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187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507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516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3620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315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83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889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075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534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304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38" y="692150"/>
            <a:ext cx="2124075" cy="51133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692150"/>
            <a:ext cx="6221413" cy="51133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38" y="692150"/>
            <a:ext cx="2124075" cy="51133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692150"/>
            <a:ext cx="6221413" cy="51133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25" y="692150"/>
            <a:ext cx="7705725" cy="1143000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1844675"/>
            <a:ext cx="8496300" cy="3960813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25" y="692150"/>
            <a:ext cx="7705725" cy="1143000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66725" y="692150"/>
            <a:ext cx="8497888" cy="5113338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/>
        </p:nvSpPr>
        <p:spPr>
          <a:xfrm rot="10800000" flipV="1">
            <a:off x="-2" y="2465168"/>
            <a:ext cx="1016606" cy="7838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7" name="Picture 2" descr="\\Auhqfs01\agm006$\Corpcom\Library\CIS\AUO\Logo Combination\AUO only\企業標誌 AUO only [轉換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300" y="322263"/>
            <a:ext cx="15319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內容版面配置區 16"/>
          <p:cNvSpPr>
            <a:spLocks noGrp="1"/>
          </p:cNvSpPr>
          <p:nvPr>
            <p:ph sz="quarter" idx="22"/>
          </p:nvPr>
        </p:nvSpPr>
        <p:spPr>
          <a:xfrm>
            <a:off x="971600" y="2438891"/>
            <a:ext cx="7605845" cy="27003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0" algn="l"/>
              </a:tabLst>
              <a:defRPr sz="4400" b="1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buNone/>
              <a:defRPr sz="3600" baseline="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buNone/>
              <a:defRPr sz="3200" baseline="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1600" y="5402774"/>
            <a:ext cx="7470830" cy="1221581"/>
          </a:xfrm>
        </p:spPr>
        <p:txBody>
          <a:bodyPr>
            <a:noAutofit/>
          </a:bodyPr>
          <a:lstStyle>
            <a:lvl1pPr>
              <a:buFontTx/>
              <a:buNone/>
              <a:defRPr sz="1400">
                <a:latin typeface="Gill Sans MT" pitchFamily="34" charset="0"/>
                <a:ea typeface="微軟正黑體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>
            <a:spLocks noChangeArrowheads="1"/>
          </p:cNvSpPr>
          <p:nvPr/>
        </p:nvSpPr>
        <p:spPr bwMode="auto">
          <a:xfrm>
            <a:off x="395288" y="664368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2019 AU </a:t>
            </a:r>
            <a:r>
              <a:rPr kumimoji="0" lang="en-US" altLang="zh-TW" sz="500" dirty="0" err="1">
                <a:solidFill>
                  <a:srgbClr val="D9D9D9"/>
                </a:solidFill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ea typeface="微軟正黑體" pitchFamily="34" charset="-120"/>
            </a:endParaRPr>
          </a:p>
        </p:txBody>
      </p:sp>
      <p:sp>
        <p:nvSpPr>
          <p:cNvPr id="4" name="手繪多邊形 3"/>
          <p:cNvSpPr/>
          <p:nvPr/>
        </p:nvSpPr>
        <p:spPr>
          <a:xfrm rot="10800000" flipH="1">
            <a:off x="-42863" y="0"/>
            <a:ext cx="2416176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5" name="手繪多邊形 4"/>
          <p:cNvSpPr/>
          <p:nvPr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內容版面配置區 16"/>
          <p:cNvSpPr>
            <a:spLocks noGrp="1"/>
          </p:cNvSpPr>
          <p:nvPr>
            <p:ph sz="quarter" idx="22"/>
          </p:nvPr>
        </p:nvSpPr>
        <p:spPr>
          <a:xfrm>
            <a:off x="1871700" y="1959683"/>
            <a:ext cx="7920880" cy="3582397"/>
          </a:xfrm>
        </p:spPr>
        <p:txBody>
          <a:bodyPr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23"/>
          </p:nvPr>
        </p:nvSpPr>
        <p:spPr>
          <a:xfrm>
            <a:off x="179388" y="6423025"/>
            <a:ext cx="8802687" cy="434975"/>
          </a:xfrm>
        </p:spPr>
        <p:txBody>
          <a:bodyPr/>
          <a:lstStyle>
            <a:lvl1pPr algn="r">
              <a:defRPr sz="105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11EB5946-2810-47C4-A28C-A96D33724B4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分隔頁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>
            <a:spLocks noChangeArrowheads="1"/>
          </p:cNvSpPr>
          <p:nvPr/>
        </p:nvSpPr>
        <p:spPr bwMode="auto">
          <a:xfrm>
            <a:off x="395288" y="664368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2019 AU </a:t>
            </a:r>
            <a:r>
              <a:rPr kumimoji="0" lang="en-US" altLang="zh-TW" sz="500" dirty="0" err="1">
                <a:solidFill>
                  <a:srgbClr val="D9D9D9"/>
                </a:solidFill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ea typeface="微軟正黑體" pitchFamily="34" charset="-120"/>
            </a:endParaRPr>
          </a:p>
        </p:txBody>
      </p:sp>
      <p:sp>
        <p:nvSpPr>
          <p:cNvPr id="5" name="手繪多邊形 4"/>
          <p:cNvSpPr/>
          <p:nvPr/>
        </p:nvSpPr>
        <p:spPr>
          <a:xfrm rot="10800000" flipH="1">
            <a:off x="-4763" y="0"/>
            <a:ext cx="4827588" cy="6873875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  <a:gd name="connsiteX0" fmla="*/ 1329495 w 4945005"/>
              <a:gd name="connsiteY0" fmla="*/ 5153850 h 5153850"/>
              <a:gd name="connsiteX1" fmla="*/ 0 w 4945005"/>
              <a:gd name="connsiteY1" fmla="*/ 18342 h 5153850"/>
              <a:gd name="connsiteX2" fmla="*/ 2528300 w 4945005"/>
              <a:gd name="connsiteY2" fmla="*/ 0 h 5153850"/>
              <a:gd name="connsiteX3" fmla="*/ 4945005 w 4945005"/>
              <a:gd name="connsiteY3" fmla="*/ 5143500 h 5153850"/>
              <a:gd name="connsiteX4" fmla="*/ 1329495 w 4945005"/>
              <a:gd name="connsiteY4" fmla="*/ 5153850 h 5153850"/>
              <a:gd name="connsiteX0" fmla="*/ 3762 w 3619272"/>
              <a:gd name="connsiteY0" fmla="*/ 5153850 h 5153850"/>
              <a:gd name="connsiteX1" fmla="*/ 3762 w 3619272"/>
              <a:gd name="connsiteY1" fmla="*/ 12481 h 5153850"/>
              <a:gd name="connsiteX2" fmla="*/ 1202567 w 3619272"/>
              <a:gd name="connsiteY2" fmla="*/ 0 h 5153850"/>
              <a:gd name="connsiteX3" fmla="*/ 3619272 w 3619272"/>
              <a:gd name="connsiteY3" fmla="*/ 5143500 h 5153850"/>
              <a:gd name="connsiteX4" fmla="*/ 3762 w 3619272"/>
              <a:gd name="connsiteY4" fmla="*/ 5153850 h 5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272" h="5153850">
                <a:moveTo>
                  <a:pt x="3762" y="5153850"/>
                </a:moveTo>
                <a:cubicBezTo>
                  <a:pt x="0" y="3437938"/>
                  <a:pt x="7524" y="1728393"/>
                  <a:pt x="3762" y="12481"/>
                </a:cubicBezTo>
                <a:lnTo>
                  <a:pt x="1202567" y="0"/>
                </a:lnTo>
                <a:lnTo>
                  <a:pt x="3619272" y="5143500"/>
                </a:lnTo>
                <a:lnTo>
                  <a:pt x="3762" y="515385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 rot="1500000">
            <a:off x="2593891" y="-468636"/>
            <a:ext cx="304758" cy="7838941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0" name="內容版面配置區 16"/>
          <p:cNvSpPr>
            <a:spLocks noGrp="1"/>
          </p:cNvSpPr>
          <p:nvPr>
            <p:ph sz="quarter" idx="22"/>
          </p:nvPr>
        </p:nvSpPr>
        <p:spPr>
          <a:xfrm>
            <a:off x="4436985" y="996575"/>
            <a:ext cx="4365485" cy="5042715"/>
          </a:xfrm>
        </p:spPr>
        <p:txBody>
          <a:bodyPr/>
          <a:lstStyle>
            <a:lvl1pPr>
              <a:buFont typeface="Arial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11" name="文字版面配置區 12"/>
          <p:cNvSpPr>
            <a:spLocks noGrp="1"/>
          </p:cNvSpPr>
          <p:nvPr>
            <p:ph type="body" sz="quarter" idx="19"/>
          </p:nvPr>
        </p:nvSpPr>
        <p:spPr>
          <a:xfrm>
            <a:off x="665566" y="953725"/>
            <a:ext cx="2421269" cy="2070345"/>
          </a:xfrm>
        </p:spPr>
        <p:txBody>
          <a:bodyPr>
            <a:norm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23"/>
          </p:nvPr>
        </p:nvSpPr>
        <p:spPr>
          <a:xfrm>
            <a:off x="179388" y="6423025"/>
            <a:ext cx="8802687" cy="434975"/>
          </a:xfrm>
        </p:spPr>
        <p:txBody>
          <a:bodyPr/>
          <a:lstStyle>
            <a:lvl1pPr algn="r">
              <a:defRPr sz="105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D57E85D8-6932-4B9E-93FC-5161EF5AE4B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Y:\暫放區\TOM\簡英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6025" y="2528888"/>
            <a:ext cx="67119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\\Auhqfs01\agm006$\Corpcom\Library\CIS\AUO\Logo Combination\AUO only\企業標誌 AUO only [轉換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8888" y="322263"/>
            <a:ext cx="11493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手繪多邊形 3"/>
          <p:cNvSpPr/>
          <p:nvPr/>
        </p:nvSpPr>
        <p:spPr>
          <a:xfrm>
            <a:off x="1" y="6129300"/>
            <a:ext cx="9144000" cy="49505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42104-067A-47FC-B643-2306F7C8860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4"/>
          <p:cNvGrpSpPr>
            <a:grpSpLocks/>
          </p:cNvGrpSpPr>
          <p:nvPr/>
        </p:nvGrpSpPr>
        <p:grpSpPr bwMode="auto">
          <a:xfrm flipH="1">
            <a:off x="1782763" y="0"/>
            <a:ext cx="7361237" cy="6886575"/>
            <a:chOff x="-306" y="0"/>
            <a:chExt cx="7362615" cy="6885918"/>
          </a:xfrm>
        </p:grpSpPr>
        <p:sp>
          <p:nvSpPr>
            <p:cNvPr id="3" name="手繪多邊形 2"/>
            <p:cNvSpPr/>
            <p:nvPr userDrawn="1"/>
          </p:nvSpPr>
          <p:spPr>
            <a:xfrm>
              <a:off x="-306" y="0"/>
              <a:ext cx="5792284" cy="6885918"/>
            </a:xfrm>
            <a:custGeom>
              <a:avLst/>
              <a:gdLst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5143500 w 5143500"/>
                <a:gd name="connsiteY2" fmla="*/ 5143500 h 5143500"/>
                <a:gd name="connsiteX3" fmla="*/ 0 w 5143500"/>
                <a:gd name="connsiteY3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1628775 w 5143500"/>
                <a:gd name="connsiteY2" fmla="*/ 161925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2726795 w 5143500"/>
                <a:gd name="connsiteY2" fmla="*/ 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989937 w 6929557"/>
                <a:gd name="connsiteY0" fmla="*/ 5143500 h 6000750"/>
                <a:gd name="connsiteX1" fmla="*/ 989937 w 6929557"/>
                <a:gd name="connsiteY1" fmla="*/ 0 h 6000750"/>
                <a:gd name="connsiteX2" fmla="*/ 3716732 w 6929557"/>
                <a:gd name="connsiteY2" fmla="*/ 0 h 6000750"/>
                <a:gd name="connsiteX3" fmla="*/ 6929558 w 6929557"/>
                <a:gd name="connsiteY3" fmla="*/ 5143500 h 6000750"/>
                <a:gd name="connsiteX4" fmla="*/ 989937 w 6929557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2730539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0 w 5939621"/>
                <a:gd name="connsiteY0" fmla="*/ 5143500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0 w 5939621"/>
                <a:gd name="connsiteY4" fmla="*/ 5143500 h 5143500"/>
                <a:gd name="connsiteX0" fmla="*/ 1615432 w 5939621"/>
                <a:gd name="connsiteY0" fmla="*/ 5122646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1615432 w 5939621"/>
                <a:gd name="connsiteY4" fmla="*/ 5122646 h 5143500"/>
                <a:gd name="connsiteX0" fmla="*/ 0 w 4324189"/>
                <a:gd name="connsiteY0" fmla="*/ 5122646 h 5143500"/>
                <a:gd name="connsiteX1" fmla="*/ 0 w 4324189"/>
                <a:gd name="connsiteY1" fmla="*/ 0 h 5143500"/>
                <a:gd name="connsiteX2" fmla="*/ 1894342 w 4324189"/>
                <a:gd name="connsiteY2" fmla="*/ 0 h 5143500"/>
                <a:gd name="connsiteX3" fmla="*/ 4324189 w 4324189"/>
                <a:gd name="connsiteY3" fmla="*/ 5143500 h 5143500"/>
                <a:gd name="connsiteX4" fmla="*/ 0 w 4324189"/>
                <a:gd name="connsiteY4" fmla="*/ 5122646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89" h="5143500">
                  <a:moveTo>
                    <a:pt x="0" y="5122646"/>
                  </a:moveTo>
                  <a:cubicBezTo>
                    <a:pt x="3744" y="3819308"/>
                    <a:pt x="0" y="1714500"/>
                    <a:pt x="0" y="0"/>
                  </a:cubicBezTo>
                  <a:lnTo>
                    <a:pt x="1894342" y="0"/>
                  </a:lnTo>
                  <a:lnTo>
                    <a:pt x="4324189" y="5143500"/>
                  </a:lnTo>
                  <a:lnTo>
                    <a:pt x="0" y="51226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手繪多邊形 3"/>
            <p:cNvSpPr/>
            <p:nvPr userDrawn="1"/>
          </p:nvSpPr>
          <p:spPr>
            <a:xfrm flipH="1">
              <a:off x="-306" y="1988774"/>
              <a:ext cx="7362615" cy="392447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18 h 10018"/>
                <a:gd name="connsiteX1" fmla="*/ 2000 w 10000"/>
                <a:gd name="connsiteY1" fmla="*/ 18 h 10018"/>
                <a:gd name="connsiteX2" fmla="*/ 8843 w 10000"/>
                <a:gd name="connsiteY2" fmla="*/ 0 h 10018"/>
                <a:gd name="connsiteX3" fmla="*/ 10000 w 10000"/>
                <a:gd name="connsiteY3" fmla="*/ 10018 h 10018"/>
                <a:gd name="connsiteX4" fmla="*/ 0 w 10000"/>
                <a:gd name="connsiteY4" fmla="*/ 10018 h 10018"/>
                <a:gd name="connsiteX0" fmla="*/ 0 w 8843"/>
                <a:gd name="connsiteY0" fmla="*/ 10018 h 10018"/>
                <a:gd name="connsiteX1" fmla="*/ 2000 w 8843"/>
                <a:gd name="connsiteY1" fmla="*/ 18 h 10018"/>
                <a:gd name="connsiteX2" fmla="*/ 8843 w 8843"/>
                <a:gd name="connsiteY2" fmla="*/ 0 h 10018"/>
                <a:gd name="connsiteX3" fmla="*/ 8843 w 8843"/>
                <a:gd name="connsiteY3" fmla="*/ 9995 h 10018"/>
                <a:gd name="connsiteX4" fmla="*/ 0 w 8843"/>
                <a:gd name="connsiteY4" fmla="*/ 10018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3" h="10018">
                  <a:moveTo>
                    <a:pt x="0" y="10018"/>
                  </a:moveTo>
                  <a:lnTo>
                    <a:pt x="2000" y="18"/>
                  </a:lnTo>
                  <a:lnTo>
                    <a:pt x="8843" y="0"/>
                  </a:lnTo>
                  <a:lnTo>
                    <a:pt x="8843" y="9995"/>
                  </a:lnTo>
                  <a:lnTo>
                    <a:pt x="0" y="10018"/>
                  </a:lnTo>
                  <a:close/>
                </a:path>
              </a:pathLst>
            </a:custGeom>
            <a:gradFill flip="none" rotWithShape="1">
              <a:gsLst>
                <a:gs pos="32000">
                  <a:srgbClr val="0F8AB1"/>
                </a:gs>
                <a:gs pos="70000">
                  <a:srgbClr val="1E4B70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 sz="1800">
                <a:solidFill>
                  <a:schemeClr val="bg1"/>
                </a:solidFill>
                <a:ea typeface="微軟正黑體" pitchFamily="34" charset="-120"/>
                <a:cs typeface="新細明體" pitchFamily="-65" charset="-120"/>
              </a:endParaRPr>
            </a:p>
          </p:txBody>
        </p:sp>
      </p:grp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0105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>
            <a:spLocks noChangeArrowheads="1"/>
          </p:cNvSpPr>
          <p:nvPr userDrawn="1"/>
        </p:nvSpPr>
        <p:spPr bwMode="auto">
          <a:xfrm>
            <a:off x="395288" y="6644257"/>
            <a:ext cx="3429000" cy="21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 smtClean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2019 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AU </a:t>
            </a:r>
            <a:r>
              <a:rPr kumimoji="0" lang="en-US" altLang="zh-TW" sz="500" dirty="0" err="1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7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66555" y="2048847"/>
            <a:ext cx="8190910" cy="43564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12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27865" y="308654"/>
            <a:ext cx="7239490" cy="15601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24"/>
          </p:nvPr>
        </p:nvSpPr>
        <p:spPr>
          <a:xfrm>
            <a:off x="6803885" y="6356352"/>
            <a:ext cx="2133600" cy="365125"/>
          </a:xfrm>
        </p:spPr>
        <p:txBody>
          <a:bodyPr/>
          <a:lstStyle>
            <a:lvl1pPr>
              <a:defRPr>
                <a:latin typeface="Gill Sans MT" pitchFamily="34" charset="0"/>
                <a:ea typeface="微軟正黑體" pitchFamily="34" charset="-120"/>
              </a:defRPr>
            </a:lvl1pPr>
          </a:lstStyle>
          <a:p>
            <a:fld id="{32398B98-0685-45BC-8A26-83E097FA6DE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Gill Sans MT" pitchFamily="34" charset="0"/>
                <a:ea typeface="微軟正黑體" pitchFamily="34" charset="-12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78127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over_white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5" r:id="rId1"/>
    <p:sldLayoutId id="2147485866" r:id="rId2"/>
    <p:sldLayoutId id="2147485867" r:id="rId3"/>
    <p:sldLayoutId id="2147485868" r:id="rId4"/>
    <p:sldLayoutId id="2147485869" r:id="rId5"/>
    <p:sldLayoutId id="2147485870" r:id="rId6"/>
    <p:sldLayoutId id="2147485871" r:id="rId7"/>
    <p:sldLayoutId id="2147485872" r:id="rId8"/>
    <p:sldLayoutId id="2147485873" r:id="rId9"/>
    <p:sldLayoutId id="2147485874" r:id="rId10"/>
    <p:sldLayoutId id="214748587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>
          <a:solidFill>
            <a:srgbClr val="11111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600">
          <a:solidFill>
            <a:srgbClr val="11111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400">
          <a:solidFill>
            <a:srgbClr val="11111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200">
          <a:solidFill>
            <a:srgbClr val="11111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000">
          <a:solidFill>
            <a:srgbClr val="11111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Library\MarCom\Design\01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700">
                <a:solidFill>
                  <a:srgbClr val="A6A6A6"/>
                </a:solidFill>
                <a:ea typeface="微軟正黑體" pitchFamily="34" charset="-120"/>
              </a:rPr>
              <a:t>© 2015 AU Optronics Corporation – Proprietary and Confidential</a:t>
            </a:r>
          </a:p>
        </p:txBody>
      </p:sp>
      <p:sp>
        <p:nvSpPr>
          <p:cNvPr id="2053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54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5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None/>
              <a:defRPr/>
            </a:pPr>
            <a:fld id="{5B4140F3-5F9A-444B-9E33-A3E3770D583B}" type="slidenum">
              <a:rPr kumimoji="0" lang="zh-TW" altLang="en-US" sz="1000">
                <a:solidFill>
                  <a:schemeClr val="bg2"/>
                </a:solidFill>
                <a:ea typeface="微軟正黑體" pitchFamily="34" charset="-120"/>
              </a:rPr>
              <a:pPr>
                <a:spcBef>
                  <a:spcPct val="50000"/>
                </a:spcBef>
                <a:buFont typeface="Arial" pitchFamily="34" charset="0"/>
                <a:buNone/>
                <a:defRPr/>
              </a:pPr>
              <a:t>‹#›</a:t>
            </a:fld>
            <a:endParaRPr kumimoji="0" lang="en-US" altLang="zh-TW" sz="1000">
              <a:solidFill>
                <a:schemeClr val="bg2"/>
              </a:solidFill>
              <a:ea typeface="微軟正黑體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76" r:id="rId1"/>
    <p:sldLayoutId id="2147485877" r:id="rId2"/>
    <p:sldLayoutId id="2147485878" r:id="rId3"/>
    <p:sldLayoutId id="2147485879" r:id="rId4"/>
    <p:sldLayoutId id="2147485880" r:id="rId5"/>
    <p:sldLayoutId id="2147485881" r:id="rId6"/>
    <p:sldLayoutId id="2147485882" r:id="rId7"/>
    <p:sldLayoutId id="2147485883" r:id="rId8"/>
    <p:sldLayoutId id="2147485884" r:id="rId9"/>
    <p:sldLayoutId id="2147485885" r:id="rId10"/>
    <p:sldLayoutId id="2147485886" r:id="rId11"/>
    <p:sldLayoutId id="2147485887" r:id="rId12"/>
    <p:sldLayoutId id="2147485888" r:id="rId13"/>
    <p:sldLayoutId id="2147485889" r:id="rId14"/>
    <p:sldLayoutId id="2147485890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>
          <a:solidFill>
            <a:srgbClr val="11111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600">
          <a:solidFill>
            <a:srgbClr val="11111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400">
          <a:solidFill>
            <a:srgbClr val="11111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200">
          <a:solidFill>
            <a:srgbClr val="11111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000">
          <a:solidFill>
            <a:srgbClr val="11111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1" descr="Y:\暫放區\TOM\繁英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891" r:id="rId1"/>
    <p:sldLayoutId id="2147485892" r:id="rId2"/>
    <p:sldLayoutId id="2147485893" r:id="rId3"/>
    <p:sldLayoutId id="2147485894" r:id="rId4"/>
    <p:sldLayoutId id="2147485895" r:id="rId5"/>
    <p:sldLayoutId id="2147485896" r:id="rId6"/>
    <p:sldLayoutId id="2147485897" r:id="rId7"/>
    <p:sldLayoutId id="2147485898" r:id="rId8"/>
    <p:sldLayoutId id="2147485899" r:id="rId9"/>
    <p:sldLayoutId id="2147485900" r:id="rId10"/>
    <p:sldLayoutId id="214748590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9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4099" name="Picture 4" descr="2015ppttemplate_endingpage_deepbg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0" name="Picture 5" descr="AUOlogo_InnovatingLife_whit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 r="82" b="-197"/>
            <a:stretch>
              <a:fillRect/>
            </a:stretch>
          </p:blipFill>
          <p:spPr bwMode="auto">
            <a:xfrm>
              <a:off x="1655" y="1661"/>
              <a:ext cx="2404" cy="1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02" r:id="rId1"/>
    <p:sldLayoutId id="2147485903" r:id="rId2"/>
    <p:sldLayoutId id="2147485904" r:id="rId3"/>
    <p:sldLayoutId id="2147485905" r:id="rId4"/>
    <p:sldLayoutId id="2147485906" r:id="rId5"/>
    <p:sldLayoutId id="2147485907" r:id="rId6"/>
    <p:sldLayoutId id="2147485908" r:id="rId7"/>
    <p:sldLayoutId id="2147485909" r:id="rId8"/>
    <p:sldLayoutId id="2147485910" r:id="rId9"/>
    <p:sldLayoutId id="2147485911" r:id="rId10"/>
    <p:sldLayoutId id="214748591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528638" y="307975"/>
            <a:ext cx="7373937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Content</a:t>
            </a:r>
            <a:br>
              <a:rPr lang="en-US" altLang="zh-TW" smtClean="0"/>
            </a:br>
            <a:r>
              <a:rPr lang="en-US" altLang="zh-TW" smtClean="0"/>
              <a:t>Gill Sans MT </a:t>
            </a:r>
            <a:r>
              <a:rPr lang="zh-TW" altLang="en-US" smtClean="0"/>
              <a:t> </a:t>
            </a:r>
            <a:r>
              <a:rPr lang="en-US" altLang="zh-TW" smtClean="0"/>
              <a:t>or </a:t>
            </a:r>
            <a:r>
              <a:rPr lang="zh-TW" altLang="en-US" smtClean="0"/>
              <a:t>微軟正黑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Gill Sans MT</a:t>
            </a:r>
          </a:p>
          <a:p>
            <a:pPr lvl="0"/>
            <a:r>
              <a:rPr lang="zh-TW" altLang="en-US" smtClean="0"/>
              <a:t>微軟正黑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BE1E032D-6315-417C-9451-2B90EDED9A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5130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33" r:id="rId1"/>
    <p:sldLayoutId id="2147486034" r:id="rId2"/>
    <p:sldLayoutId id="2147486035" r:id="rId3"/>
    <p:sldLayoutId id="2147486037" r:id="rId4"/>
    <p:sldLayoutId id="2147486038" r:id="rId5"/>
    <p:sldLayoutId id="2147486039" r:id="rId6"/>
    <p:sldLayoutId id="2147486040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70.png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" Target="slide44.xml"/><Relationship Id="rId7" Type="http://schemas.openxmlformats.org/officeDocument/2006/relationships/image" Target="../media/image7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14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7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2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4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9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102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4610554/citedby/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://allincamera.github.io/post/noise_and_denoise1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4.xml"/><Relationship Id="rId6" Type="http://schemas.openxmlformats.org/officeDocument/2006/relationships/hyperlink" Target="https://jason-chen-1992.weebly.com/home/-noise-and-filter" TargetMode="External"/><Relationship Id="rId5" Type="http://schemas.openxmlformats.org/officeDocument/2006/relationships/hyperlink" Target="https://www.spiedigitallibrary.org/profile/notfound?author=N._Robert_Bennett" TargetMode="External"/><Relationship Id="rId4" Type="http://schemas.openxmlformats.org/officeDocument/2006/relationships/hyperlink" Target="https://www.spiedigitallibrary.org/profile/Richard.Weisfield-6550" TargetMode="External"/><Relationship Id="rId9" Type="http://schemas.openxmlformats.org/officeDocument/2006/relationships/hyperlink" Target="https://github.com/torywalker/histogram-equalizer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slide" Target="slide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slide" Target="slide2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45.xml"/><Relationship Id="rId5" Type="http://schemas.openxmlformats.org/officeDocument/2006/relationships/slide" Target="slide4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14.png"/><Relationship Id="rId7" Type="http://schemas.openxmlformats.org/officeDocument/2006/relationships/slide" Target="slide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17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58" r="38641"/>
          <a:stretch/>
        </p:blipFill>
        <p:spPr>
          <a:xfrm flipH="1">
            <a:off x="6077613" y="1418966"/>
            <a:ext cx="6048672" cy="4049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/>
          <p:cNvSpPr/>
          <p:nvPr/>
        </p:nvSpPr>
        <p:spPr>
          <a:xfrm>
            <a:off x="1043608" y="2132856"/>
            <a:ext cx="4665060" cy="1177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9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zh-TW" sz="2000" b="1" dirty="0">
                <a:solidFill>
                  <a:schemeClr val="tx1"/>
                </a:solidFill>
                <a:latin typeface="+mj-ea"/>
                <a:ea typeface="+mj-ea"/>
              </a:rPr>
              <a:t>除</a:t>
            </a:r>
            <a:r>
              <a:rPr lang="zh-TW" altLang="zh-TW" sz="2000" b="1" dirty="0" smtClean="0">
                <a:solidFill>
                  <a:schemeClr val="tx1"/>
                </a:solidFill>
                <a:latin typeface="+mj-ea"/>
                <a:ea typeface="+mj-ea"/>
              </a:rPr>
              <a:t>空間雜訊演</a:t>
            </a:r>
            <a:r>
              <a:rPr lang="zh-TW" altLang="zh-TW" sz="2000" b="1" dirty="0">
                <a:solidFill>
                  <a:schemeClr val="tx1"/>
                </a:solidFill>
                <a:latin typeface="+mj-ea"/>
                <a:ea typeface="+mj-ea"/>
              </a:rPr>
              <a:t>算法</a:t>
            </a:r>
            <a:r>
              <a:rPr lang="zh-TW" altLang="zh-TW" sz="2000" b="1" dirty="0" smtClean="0">
                <a:solidFill>
                  <a:schemeClr val="tx1"/>
                </a:solidFill>
                <a:latin typeface="+mj-ea"/>
                <a:ea typeface="+mj-ea"/>
              </a:rPr>
              <a:t>應</a:t>
            </a:r>
            <a:r>
              <a:rPr lang="zh-TW" altLang="zh-TW" sz="2000" b="1" dirty="0">
                <a:solidFill>
                  <a:schemeClr val="tx1"/>
                </a:solidFill>
                <a:latin typeface="+mj-ea"/>
                <a:ea typeface="+mj-ea"/>
              </a:rPr>
              <a:t>用在</a:t>
            </a:r>
            <a:r>
              <a:rPr lang="en-US" altLang="zh-TW" sz="2000" b="1" dirty="0">
                <a:solidFill>
                  <a:schemeClr val="tx1"/>
                </a:solidFill>
                <a:latin typeface="+mj-ea"/>
                <a:ea typeface="+mj-ea"/>
              </a:rPr>
              <a:t>X-ray cell</a:t>
            </a:r>
            <a:r>
              <a:rPr lang="zh-TW" altLang="zh-TW" sz="2000" b="1" dirty="0">
                <a:solidFill>
                  <a:schemeClr val="tx1"/>
                </a:solidFill>
                <a:latin typeface="+mj-ea"/>
                <a:ea typeface="+mj-ea"/>
              </a:rPr>
              <a:t>影</a:t>
            </a:r>
            <a:r>
              <a:rPr lang="zh-TW" altLang="zh-TW" sz="2000" b="1" dirty="0" smtClean="0">
                <a:solidFill>
                  <a:schemeClr val="tx1"/>
                </a:solidFill>
                <a:latin typeface="+mj-ea"/>
                <a:ea typeface="+mj-ea"/>
              </a:rPr>
              <a:t>像</a:t>
            </a:r>
            <a:endParaRPr lang="en-US" altLang="zh-TW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</a:rPr>
              <a:t>For</a:t>
            </a:r>
            <a:r>
              <a:rPr lang="zh-TW" altLang="en-US" sz="18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sz="1800" b="1" dirty="0" smtClean="0">
                <a:solidFill>
                  <a:schemeClr val="tx1"/>
                </a:solidFill>
                <a:latin typeface="+mj-lt"/>
              </a:rPr>
              <a:t>X-ray </a:t>
            </a:r>
            <a:r>
              <a:rPr lang="en-US" altLang="zh-TW" sz="1800" b="1" dirty="0">
                <a:solidFill>
                  <a:schemeClr val="tx1"/>
                </a:solidFill>
                <a:latin typeface="+mj-lt"/>
              </a:rPr>
              <a:t>cell image </a:t>
            </a:r>
            <a:r>
              <a:rPr lang="en-US" altLang="zh-TW" sz="1800" b="1" dirty="0" smtClean="0">
                <a:solidFill>
                  <a:schemeClr val="tx1"/>
                </a:solidFill>
                <a:latin typeface="+mj-lt"/>
              </a:rPr>
              <a:t>inspection</a:t>
            </a:r>
            <a:endParaRPr lang="en-US" altLang="zh-TW" sz="1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513780" y="6587472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  <a:latin typeface="+mj-lt"/>
              </a:rPr>
              <a:t>RRCCA0 2007006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5754404"/>
            <a:ext cx="7470830" cy="855095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部門：</a:t>
            </a:r>
            <a:r>
              <a:rPr lang="en-US" altLang="zh-TW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RRCCA0</a:t>
            </a:r>
          </a:p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姓名：林濬智</a:t>
            </a:r>
            <a:endParaRPr lang="en-US" altLang="zh-TW" sz="1600" b="1" spc="3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指導者：許肇驛  指導</a:t>
            </a:r>
            <a:r>
              <a:rPr lang="zh-TW" altLang="en-US" sz="1600" b="1" spc="300" dirty="0">
                <a:solidFill>
                  <a:schemeClr val="tx1"/>
                </a:solidFill>
                <a:latin typeface="+mj-ea"/>
                <a:ea typeface="+mj-ea"/>
              </a:rPr>
              <a:t>副</a:t>
            </a: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理 </a:t>
            </a:r>
            <a:r>
              <a:rPr lang="en-US" altLang="zh-TW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</a:rPr>
              <a:t>黃</a:t>
            </a:r>
            <a:r>
              <a:rPr lang="zh-TW" altLang="en-US" sz="1600" b="1" spc="300" dirty="0">
                <a:solidFill>
                  <a:schemeClr val="tx1"/>
                </a:solidFill>
                <a:latin typeface="+mj-ea"/>
              </a:rPr>
              <a:t>正</a:t>
            </a: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</a:rPr>
              <a:t>義</a:t>
            </a:r>
            <a:endParaRPr lang="en-US" altLang="zh-TW" sz="1600" b="1" spc="3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36" y="177509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/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專案名稱：</a:t>
            </a:r>
            <a:endParaRPr lang="en-US" altLang="zh-TW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5536" y="11093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建議以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投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影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模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式觀看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" y="45536"/>
            <a:ext cx="384186" cy="3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85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3174" y="144920"/>
            <a:ext cx="1975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架構</a:t>
            </a:r>
            <a:r>
              <a:rPr lang="zh-TW" altLang="en-US" sz="24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流程圖</a:t>
            </a:r>
            <a:endParaRPr lang="zh-TW" altLang="en-US" sz="24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46" y="70490"/>
            <a:ext cx="505384" cy="505384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4860032" y="270470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64" name="群組 163"/>
          <p:cNvGrpSpPr/>
          <p:nvPr/>
        </p:nvGrpSpPr>
        <p:grpSpPr>
          <a:xfrm>
            <a:off x="525768" y="1052736"/>
            <a:ext cx="8273584" cy="4425249"/>
            <a:chOff x="-262796" y="935525"/>
            <a:chExt cx="9977882" cy="5336818"/>
          </a:xfrm>
        </p:grpSpPr>
        <p:sp>
          <p:nvSpPr>
            <p:cNvPr id="4" name="流程圖: 替代處理程序 3"/>
            <p:cNvSpPr/>
            <p:nvPr/>
          </p:nvSpPr>
          <p:spPr>
            <a:xfrm>
              <a:off x="1961643" y="1286172"/>
              <a:ext cx="1440160" cy="792088"/>
            </a:xfrm>
            <a:prstGeom prst="flowChartAlternateProcess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 Resize</a:t>
              </a:r>
              <a:endPara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-262796" y="1133547"/>
              <a:ext cx="1548171" cy="108012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b="1" dirty="0" smtClean="0">
                  <a:latin typeface="Gill Sans MT" pitchFamily="34" charset="0"/>
                </a:rPr>
                <a:t>圖檔</a:t>
              </a:r>
              <a:r>
                <a:rPr lang="zh-TW" altLang="en-US" sz="1100" b="1" dirty="0">
                  <a:latin typeface="Gill Sans MT" pitchFamily="34" charset="0"/>
                </a:rPr>
                <a:t>輸入</a:t>
              </a:r>
            </a:p>
          </p:txBody>
        </p:sp>
        <p:sp>
          <p:nvSpPr>
            <p:cNvPr id="12" name="六邊形 11"/>
            <p:cNvSpPr/>
            <p:nvPr/>
          </p:nvSpPr>
          <p:spPr>
            <a:xfrm>
              <a:off x="3974990" y="1239644"/>
              <a:ext cx="1444417" cy="876509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b="1" dirty="0" smtClean="0">
                  <a:latin typeface="Gill Sans MT" pitchFamily="34" charset="0"/>
                </a:rPr>
                <a:t>開始迴圈</a:t>
              </a:r>
              <a:endParaRPr lang="zh-TW" altLang="en-US" sz="1100" b="1" dirty="0">
                <a:latin typeface="Gill Sans MT" pitchFamily="34" charset="0"/>
              </a:endParaRPr>
            </a:p>
          </p:txBody>
        </p:sp>
        <p:sp>
          <p:nvSpPr>
            <p:cNvPr id="13" name="流程圖: 決策 12"/>
            <p:cNvSpPr/>
            <p:nvPr/>
          </p:nvSpPr>
          <p:spPr>
            <a:xfrm>
              <a:off x="6342322" y="935525"/>
              <a:ext cx="1569239" cy="1476164"/>
            </a:xfrm>
            <a:prstGeom prst="flowChartDecision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b="1" dirty="0" smtClean="0">
                  <a:latin typeface="Gill Sans MT" pitchFamily="34" charset="0"/>
                </a:rPr>
                <a:t>迴圈結束</a:t>
              </a:r>
              <a:endParaRPr lang="zh-TW" altLang="en-US" sz="1100" b="1" dirty="0">
                <a:latin typeface="Gill Sans MT" pitchFamily="34" charset="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8166913" y="2313250"/>
              <a:ext cx="1548173" cy="108012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b="1" dirty="0" smtClean="0">
                  <a:latin typeface="Gill Sans MT" pitchFamily="34" charset="0"/>
                </a:rPr>
                <a:t>輸出檔案</a:t>
              </a:r>
              <a:endParaRPr lang="zh-TW" altLang="en-US" sz="1100" b="1" dirty="0">
                <a:latin typeface="Gill Sans MT" pitchFamily="34" charset="0"/>
              </a:endParaRPr>
            </a:p>
          </p:txBody>
        </p:sp>
        <p:cxnSp>
          <p:nvCxnSpPr>
            <p:cNvPr id="17" name="直線單箭頭接點 16"/>
            <p:cNvCxnSpPr>
              <a:stCxn id="10" idx="6"/>
              <a:endCxn id="4" idx="1"/>
            </p:cNvCxnSpPr>
            <p:nvPr/>
          </p:nvCxnSpPr>
          <p:spPr>
            <a:xfrm>
              <a:off x="1285375" y="1673607"/>
              <a:ext cx="676268" cy="8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4" idx="3"/>
              <a:endCxn id="12" idx="3"/>
            </p:cNvCxnSpPr>
            <p:nvPr/>
          </p:nvCxnSpPr>
          <p:spPr>
            <a:xfrm flipV="1">
              <a:off x="3401803" y="1677899"/>
              <a:ext cx="573187" cy="43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12" idx="0"/>
              <a:endCxn id="13" idx="1"/>
            </p:cNvCxnSpPr>
            <p:nvPr/>
          </p:nvCxnSpPr>
          <p:spPr>
            <a:xfrm flipV="1">
              <a:off x="5419407" y="1673607"/>
              <a:ext cx="922915" cy="42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13" idx="3"/>
              <a:endCxn id="48" idx="0"/>
            </p:cNvCxnSpPr>
            <p:nvPr/>
          </p:nvCxnSpPr>
          <p:spPr>
            <a:xfrm>
              <a:off x="7911561" y="1673607"/>
              <a:ext cx="1029439" cy="63964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7835443" y="1381044"/>
              <a:ext cx="872264" cy="30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5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迴圈結束</a:t>
              </a:r>
              <a:endParaRPr lang="zh-TW" altLang="en-US" sz="105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8" name="流程圖: 替代處理程序 57"/>
            <p:cNvSpPr/>
            <p:nvPr/>
          </p:nvSpPr>
          <p:spPr>
            <a:xfrm>
              <a:off x="6237557" y="4719907"/>
              <a:ext cx="1778769" cy="946090"/>
            </a:xfrm>
            <a:prstGeom prst="flowChartAlternateProcess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資料前處理</a:t>
              </a:r>
              <a:endPara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9" name="直線單箭頭接點 58"/>
            <p:cNvCxnSpPr>
              <a:stCxn id="13" idx="2"/>
              <a:endCxn id="58" idx="0"/>
            </p:cNvCxnSpPr>
            <p:nvPr/>
          </p:nvCxnSpPr>
          <p:spPr>
            <a:xfrm flipH="1">
              <a:off x="7126941" y="2411689"/>
              <a:ext cx="1" cy="23082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流程圖: 替代處理程序 64"/>
            <p:cNvSpPr/>
            <p:nvPr/>
          </p:nvSpPr>
          <p:spPr>
            <a:xfrm>
              <a:off x="2707880" y="5326252"/>
              <a:ext cx="1778769" cy="946091"/>
            </a:xfrm>
            <a:prstGeom prst="flowChartAlternateProcess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Gate Noise</a:t>
              </a:r>
            </a:p>
            <a:p>
              <a:pPr algn="ctr"/>
              <a:r>
                <a:rPr lang="zh-TW" altLang="en-US" sz="11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</a:t>
              </a:r>
              <a:r>
                <a:rPr lang="zh-TW" altLang="en-US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</a:t>
              </a:r>
              <a:r>
                <a:rPr lang="zh-TW" altLang="en-US" sz="11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補</a:t>
              </a:r>
              <a:r>
                <a:rPr lang="zh-TW" altLang="en-US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償</a:t>
              </a:r>
            </a:p>
          </p:txBody>
        </p:sp>
        <p:sp>
          <p:nvSpPr>
            <p:cNvPr id="86" name="流程圖: 替代處理程序 85"/>
            <p:cNvSpPr/>
            <p:nvPr/>
          </p:nvSpPr>
          <p:spPr>
            <a:xfrm>
              <a:off x="2715785" y="4195037"/>
              <a:ext cx="1778769" cy="946091"/>
            </a:xfrm>
            <a:prstGeom prst="flowChartAlternateProcess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Date Noise</a:t>
              </a:r>
              <a:endPara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進行補償</a:t>
              </a:r>
            </a:p>
          </p:txBody>
        </p:sp>
        <p:sp>
          <p:nvSpPr>
            <p:cNvPr id="116" name="流程圖: 替代處理程序 115"/>
            <p:cNvSpPr/>
            <p:nvPr/>
          </p:nvSpPr>
          <p:spPr>
            <a:xfrm>
              <a:off x="2732519" y="2748895"/>
              <a:ext cx="1778769" cy="946091"/>
            </a:xfrm>
            <a:prstGeom prst="flowChartAlternateProcess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資料串接</a:t>
              </a:r>
              <a:endPara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17" name="肘形接點 116"/>
            <p:cNvCxnSpPr>
              <a:stCxn id="86" idx="1"/>
              <a:endCxn id="116" idx="1"/>
            </p:cNvCxnSpPr>
            <p:nvPr/>
          </p:nvCxnSpPr>
          <p:spPr>
            <a:xfrm rot="10800000" flipH="1">
              <a:off x="2715785" y="3221941"/>
              <a:ext cx="16734" cy="1446142"/>
            </a:xfrm>
            <a:prstGeom prst="bentConnector3">
              <a:avLst>
                <a:gd name="adj1" fmla="val -1030252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肘形接點 120"/>
            <p:cNvCxnSpPr>
              <a:stCxn id="65" idx="1"/>
              <a:endCxn id="116" idx="1"/>
            </p:cNvCxnSpPr>
            <p:nvPr/>
          </p:nvCxnSpPr>
          <p:spPr>
            <a:xfrm rot="10800000" flipH="1">
              <a:off x="2707879" y="3221942"/>
              <a:ext cx="24639" cy="2577357"/>
            </a:xfrm>
            <a:prstGeom prst="bentConnector3">
              <a:avLst>
                <a:gd name="adj1" fmla="val -69584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肘形接點 126"/>
            <p:cNvCxnSpPr>
              <a:stCxn id="116" idx="3"/>
            </p:cNvCxnSpPr>
            <p:nvPr/>
          </p:nvCxnSpPr>
          <p:spPr>
            <a:xfrm flipV="1">
              <a:off x="4511288" y="1673607"/>
              <a:ext cx="1256550" cy="154833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肘形接點 144"/>
            <p:cNvCxnSpPr>
              <a:stCxn id="58" idx="1"/>
              <a:endCxn id="86" idx="3"/>
            </p:cNvCxnSpPr>
            <p:nvPr/>
          </p:nvCxnSpPr>
          <p:spPr>
            <a:xfrm rot="10800000">
              <a:off x="4494555" y="4668083"/>
              <a:ext cx="1743002" cy="52487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肘形接點 146"/>
            <p:cNvCxnSpPr>
              <a:stCxn id="58" idx="1"/>
              <a:endCxn id="65" idx="3"/>
            </p:cNvCxnSpPr>
            <p:nvPr/>
          </p:nvCxnSpPr>
          <p:spPr>
            <a:xfrm rot="10800000" flipV="1">
              <a:off x="4486651" y="5192952"/>
              <a:ext cx="1750907" cy="606345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字方塊 162"/>
            <p:cNvSpPr txBox="1"/>
            <p:nvPr/>
          </p:nvSpPr>
          <p:spPr>
            <a:xfrm>
              <a:off x="6650211" y="2411689"/>
              <a:ext cx="953459" cy="30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5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下個  迴圈</a:t>
              </a:r>
              <a:endParaRPr lang="zh-TW" altLang="en-US" sz="105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5" name="矩形 164"/>
          <p:cNvSpPr/>
          <p:nvPr/>
        </p:nvSpPr>
        <p:spPr>
          <a:xfrm>
            <a:off x="2614502" y="3507401"/>
            <a:ext cx="5015819" cy="282547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166" name="圖片 1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70" y="5648541"/>
            <a:ext cx="516295" cy="516295"/>
          </a:xfrm>
          <a:prstGeom prst="rect">
            <a:avLst/>
          </a:prstGeom>
        </p:spPr>
      </p:pic>
      <p:sp>
        <p:nvSpPr>
          <p:cNvPr id="167" name="矩形 166"/>
          <p:cNvSpPr/>
          <p:nvPr/>
        </p:nvSpPr>
        <p:spPr>
          <a:xfrm>
            <a:off x="4638558" y="5795504"/>
            <a:ext cx="3336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8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方法主要更變區塊</a:t>
            </a:r>
            <a:endParaRPr lang="en-US" altLang="zh-TW" sz="18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8398" y="106859"/>
            <a:ext cx="1998193" cy="45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72" y="125296"/>
            <a:ext cx="505384" cy="505384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306207" y="548680"/>
            <a:ext cx="8057886" cy="1889126"/>
            <a:chOff x="306207" y="548680"/>
            <a:chExt cx="8057886" cy="1889126"/>
          </a:xfrm>
        </p:grpSpPr>
        <p:grpSp>
          <p:nvGrpSpPr>
            <p:cNvPr id="5" name="群組 4"/>
            <p:cNvGrpSpPr/>
            <p:nvPr/>
          </p:nvGrpSpPr>
          <p:grpSpPr>
            <a:xfrm>
              <a:off x="3419872" y="548680"/>
              <a:ext cx="3614813" cy="869537"/>
              <a:chOff x="4046328" y="696394"/>
              <a:chExt cx="3848865" cy="925838"/>
            </a:xfrm>
          </p:grpSpPr>
          <p:sp>
            <p:nvSpPr>
              <p:cNvPr id="6" name="圓角矩形 5"/>
              <p:cNvSpPr/>
              <p:nvPr/>
            </p:nvSpPr>
            <p:spPr>
              <a:xfrm>
                <a:off x="4046328" y="1253920"/>
                <a:ext cx="3848865" cy="36831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" name="直線單箭頭接點 6"/>
              <p:cNvCxnSpPr/>
              <p:nvPr/>
            </p:nvCxnSpPr>
            <p:spPr>
              <a:xfrm>
                <a:off x="4225922" y="1422368"/>
                <a:ext cx="3508177" cy="230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群組 7"/>
              <p:cNvGrpSpPr/>
              <p:nvPr/>
            </p:nvGrpSpPr>
            <p:grpSpPr>
              <a:xfrm>
                <a:off x="4259644" y="696394"/>
                <a:ext cx="3448822" cy="554408"/>
                <a:chOff x="3402549" y="140716"/>
                <a:chExt cx="3567626" cy="630857"/>
              </a:xfrm>
            </p:grpSpPr>
            <p:sp>
              <p:nvSpPr>
                <p:cNvPr id="9" name="弧形 8"/>
                <p:cNvSpPr/>
                <p:nvPr/>
              </p:nvSpPr>
              <p:spPr>
                <a:xfrm rot="21239347" flipH="1">
                  <a:off x="3402549" y="352600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弧形 9"/>
                <p:cNvSpPr/>
                <p:nvPr/>
              </p:nvSpPr>
              <p:spPr>
                <a:xfrm rot="360653">
                  <a:off x="4960400" y="335939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文字方塊 10"/>
                <p:cNvSpPr txBox="1"/>
                <p:nvPr/>
              </p:nvSpPr>
              <p:spPr>
                <a:xfrm>
                  <a:off x="4492849" y="140716"/>
                  <a:ext cx="1174470" cy="3356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 err="1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data_length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12" name="文字方塊 11"/>
            <p:cNvSpPr txBox="1"/>
            <p:nvPr/>
          </p:nvSpPr>
          <p:spPr>
            <a:xfrm>
              <a:off x="306207" y="1114367"/>
              <a:ext cx="27706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irst Step</a:t>
              </a:r>
            </a:p>
            <a:p>
              <a:pPr algn="ctr"/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Read raw image</a:t>
              </a: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976879" y="1509566"/>
              <a:ext cx="6387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Cell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大小為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 </a:t>
              </a:r>
            </a:p>
            <a:p>
              <a:pPr algn="ctr"/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Cell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共有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1779456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pixel</a:t>
              </a:r>
            </a:p>
            <a:p>
              <a:pPr algn="ctr"/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err="1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data_length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17794556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圖片張數</a:t>
              </a:r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94123" y="4073953"/>
            <a:ext cx="7357824" cy="2961003"/>
            <a:chOff x="281788" y="4017134"/>
            <a:chExt cx="7357824" cy="2961003"/>
          </a:xfrm>
        </p:grpSpPr>
        <p:sp>
          <p:nvSpPr>
            <p:cNvPr id="24" name="文字方塊 23"/>
            <p:cNvSpPr txBox="1"/>
            <p:nvPr/>
          </p:nvSpPr>
          <p:spPr>
            <a:xfrm>
              <a:off x="281788" y="4738374"/>
              <a:ext cx="24739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Third Step 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resize to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N*1324*1344</a:t>
              </a:r>
              <a:endPara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弧形 51"/>
            <p:cNvSpPr/>
            <p:nvPr/>
          </p:nvSpPr>
          <p:spPr>
            <a:xfrm rot="20539812" flipV="1">
              <a:off x="4569816" y="5934871"/>
              <a:ext cx="1146912" cy="226837"/>
            </a:xfrm>
            <a:prstGeom prst="arc">
              <a:avLst>
                <a:gd name="adj1" fmla="val 16200000"/>
                <a:gd name="adj2" fmla="val 21152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3223047" y="4017134"/>
              <a:ext cx="3157722" cy="2293095"/>
              <a:chOff x="3698466" y="4008422"/>
              <a:chExt cx="4096502" cy="2974827"/>
            </a:xfrm>
          </p:grpSpPr>
          <p:sp>
            <p:nvSpPr>
              <p:cNvPr id="140" name="圓角矩形 139"/>
              <p:cNvSpPr/>
              <p:nvPr/>
            </p:nvSpPr>
            <p:spPr>
              <a:xfrm>
                <a:off x="4970981" y="4008422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圓角矩形 140"/>
              <p:cNvSpPr/>
              <p:nvPr/>
            </p:nvSpPr>
            <p:spPr>
              <a:xfrm>
                <a:off x="4797485" y="4143023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2" name="圓角矩形 141"/>
              <p:cNvSpPr/>
              <p:nvPr/>
            </p:nvSpPr>
            <p:spPr>
              <a:xfrm>
                <a:off x="4636500" y="4249901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3" name="圓角矩形 142"/>
              <p:cNvSpPr/>
              <p:nvPr/>
            </p:nvSpPr>
            <p:spPr>
              <a:xfrm>
                <a:off x="4458907" y="4356779"/>
                <a:ext cx="2507783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4" name="直線單箭頭接點 143"/>
              <p:cNvCxnSpPr/>
              <p:nvPr/>
            </p:nvCxnSpPr>
            <p:spPr>
              <a:xfrm flipV="1">
                <a:off x="7118323" y="5001512"/>
                <a:ext cx="676645" cy="51331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群組 144"/>
              <p:cNvGrpSpPr/>
              <p:nvPr/>
            </p:nvGrpSpPr>
            <p:grpSpPr>
              <a:xfrm>
                <a:off x="4545035" y="6519532"/>
                <a:ext cx="1506341" cy="463717"/>
                <a:chOff x="-593501" y="4216055"/>
                <a:chExt cx="2250189" cy="663762"/>
              </a:xfrm>
            </p:grpSpPr>
            <p:sp>
              <p:nvSpPr>
                <p:cNvPr id="150" name="弧形 149"/>
                <p:cNvSpPr/>
                <p:nvPr/>
              </p:nvSpPr>
              <p:spPr>
                <a:xfrm rot="1060188" flipH="1" flipV="1">
                  <a:off x="-593501" y="4216055"/>
                  <a:ext cx="2210755" cy="418976"/>
                </a:xfrm>
                <a:prstGeom prst="arc">
                  <a:avLst>
                    <a:gd name="adj1" fmla="val 16200000"/>
                    <a:gd name="adj2" fmla="val 21152637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1" name="文字方塊 150"/>
                <p:cNvSpPr txBox="1"/>
                <p:nvPr/>
              </p:nvSpPr>
              <p:spPr>
                <a:xfrm>
                  <a:off x="651925" y="4395059"/>
                  <a:ext cx="1004763" cy="484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1344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46" name="群組 145"/>
              <p:cNvGrpSpPr/>
              <p:nvPr/>
            </p:nvGrpSpPr>
            <p:grpSpPr>
              <a:xfrm rot="16200000">
                <a:off x="3096335" y="5304195"/>
                <a:ext cx="1885511" cy="681249"/>
                <a:chOff x="-322689" y="3261768"/>
                <a:chExt cx="3212081" cy="975134"/>
              </a:xfrm>
            </p:grpSpPr>
            <p:sp>
              <p:nvSpPr>
                <p:cNvPr id="147" name="弧形 146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8" name="弧形 147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文字方塊 148"/>
                <p:cNvSpPr txBox="1"/>
                <p:nvPr/>
              </p:nvSpPr>
              <p:spPr>
                <a:xfrm rot="5400000">
                  <a:off x="762261" y="3454693"/>
                  <a:ext cx="962780" cy="5769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1324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165" name="矩形 164"/>
            <p:cNvSpPr/>
            <p:nvPr/>
          </p:nvSpPr>
          <p:spPr>
            <a:xfrm>
              <a:off x="4185841" y="5438448"/>
              <a:ext cx="14623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N*1324*1344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" name="文字方塊 165"/>
            <p:cNvSpPr txBox="1"/>
            <p:nvPr/>
          </p:nvSpPr>
          <p:spPr>
            <a:xfrm>
              <a:off x="1252398" y="6331806"/>
              <a:ext cx="6387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變形成圖片大小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</a:p>
            <a:p>
              <a:pPr algn="ctr"/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16bits -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每個像素變動值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~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65535)</a:t>
              </a:r>
            </a:p>
            <a:p>
              <a:pPr algn="ctr"/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71650" y="2299340"/>
            <a:ext cx="8819728" cy="1570156"/>
            <a:chOff x="159019" y="2320243"/>
            <a:chExt cx="8819728" cy="1570156"/>
          </a:xfrm>
        </p:grpSpPr>
        <p:sp>
          <p:nvSpPr>
            <p:cNvPr id="22" name="文字方塊 21"/>
            <p:cNvSpPr txBox="1"/>
            <p:nvPr/>
          </p:nvSpPr>
          <p:spPr>
            <a:xfrm>
              <a:off x="717811" y="280862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59019" y="2666367"/>
              <a:ext cx="2518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Second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step </a:t>
              </a:r>
            </a:p>
            <a:p>
              <a:pPr algn="ctr"/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resize to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N*1779456</a:t>
              </a:r>
              <a:endPara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" name="群組 2"/>
            <p:cNvGrpSpPr/>
            <p:nvPr/>
          </p:nvGrpSpPr>
          <p:grpSpPr>
            <a:xfrm>
              <a:off x="3068070" y="2320243"/>
              <a:ext cx="3856822" cy="1109603"/>
              <a:chOff x="4021265" y="2175889"/>
              <a:chExt cx="4126890" cy="1187301"/>
            </a:xfrm>
          </p:grpSpPr>
          <p:sp>
            <p:nvSpPr>
              <p:cNvPr id="42" name="圓角矩形 41"/>
              <p:cNvSpPr/>
              <p:nvPr/>
            </p:nvSpPr>
            <p:spPr>
              <a:xfrm>
                <a:off x="4285723" y="2673893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4208546" y="2778127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圓角矩形 14"/>
              <p:cNvSpPr/>
              <p:nvPr/>
            </p:nvSpPr>
            <p:spPr>
              <a:xfrm>
                <a:off x="4131369" y="2890113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4021265" y="3011377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/>
              <p:cNvGrpSpPr/>
              <p:nvPr/>
            </p:nvGrpSpPr>
            <p:grpSpPr>
              <a:xfrm>
                <a:off x="4430644" y="2175889"/>
                <a:ext cx="3294323" cy="561530"/>
                <a:chOff x="3402549" y="102646"/>
                <a:chExt cx="3567626" cy="668927"/>
              </a:xfrm>
            </p:grpSpPr>
            <p:sp>
              <p:nvSpPr>
                <p:cNvPr id="19" name="弧形 18"/>
                <p:cNvSpPr/>
                <p:nvPr/>
              </p:nvSpPr>
              <p:spPr>
                <a:xfrm rot="21239347" flipH="1">
                  <a:off x="3402549" y="352600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弧形 19"/>
                <p:cNvSpPr/>
                <p:nvPr/>
              </p:nvSpPr>
              <p:spPr>
                <a:xfrm rot="360653">
                  <a:off x="4960400" y="335939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4437000" y="102646"/>
                  <a:ext cx="1374960" cy="3530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N*1*1779456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18" name="直線單箭頭接點 17"/>
              <p:cNvCxnSpPr/>
              <p:nvPr/>
            </p:nvCxnSpPr>
            <p:spPr>
              <a:xfrm>
                <a:off x="4417330" y="3183683"/>
                <a:ext cx="3046380" cy="1599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 flipV="1">
                <a:off x="7702533" y="2719294"/>
                <a:ext cx="445622" cy="4483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文字方塊 42"/>
            <p:cNvSpPr txBox="1"/>
            <p:nvPr/>
          </p:nvSpPr>
          <p:spPr>
            <a:xfrm>
              <a:off x="2951453" y="3613400"/>
              <a:ext cx="6027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1779456 (2D-array)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變形成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N * 1 * 1779456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(3D-array)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63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591120" y="144134"/>
            <a:ext cx="169463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資料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前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處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理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66" y="68450"/>
            <a:ext cx="505384" cy="505384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749234" y="1045748"/>
            <a:ext cx="2132616" cy="2016041"/>
            <a:chOff x="104777" y="1691446"/>
            <a:chExt cx="3201554" cy="3026544"/>
          </a:xfrm>
        </p:grpSpPr>
        <p:sp>
          <p:nvSpPr>
            <p:cNvPr id="36" name="矩形 35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rgbClr val="FAC67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834447" y="1691446"/>
              <a:ext cx="2446764" cy="473844"/>
              <a:chOff x="-322689" y="3640836"/>
              <a:chExt cx="3212081" cy="596066"/>
            </a:xfrm>
          </p:grpSpPr>
          <p:sp>
            <p:nvSpPr>
              <p:cNvPr id="42" name="弧形 41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43" name="弧形 4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823187" y="3640836"/>
                <a:ext cx="1071601" cy="581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/>
                    </a:solidFill>
                  </a:rPr>
                  <a:t>1344</a:t>
                </a:r>
                <a:endParaRPr lang="zh-TW" altLang="en-US" sz="18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 rot="16200000">
              <a:off x="-661636" y="3032673"/>
              <a:ext cx="2349103" cy="816278"/>
              <a:chOff x="-322689" y="3376231"/>
              <a:chExt cx="3212081" cy="1026827"/>
            </a:xfrm>
          </p:grpSpPr>
          <p:sp>
            <p:nvSpPr>
              <p:cNvPr id="39" name="弧形 3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40" name="弧形 3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670063" y="3573753"/>
                <a:ext cx="1026827" cy="631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/>
                    </a:solidFill>
                  </a:rPr>
                  <a:t>1324</a:t>
                </a:r>
                <a:endParaRPr lang="zh-TW" altLang="en-US" sz="1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向右箭號 13"/>
          <p:cNvSpPr/>
          <p:nvPr/>
        </p:nvSpPr>
        <p:spPr>
          <a:xfrm>
            <a:off x="3140028" y="2104948"/>
            <a:ext cx="1428347" cy="15164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5" name="文字方塊 14"/>
          <p:cNvSpPr txBox="1"/>
          <p:nvPr/>
        </p:nvSpPr>
        <p:spPr>
          <a:xfrm>
            <a:off x="806676" y="3193612"/>
            <a:ext cx="4909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算每列所有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的中位數</a:t>
            </a:r>
            <a:endParaRPr lang="en-US" altLang="zh-TW" sz="2000" spc="300" dirty="0" smtClean="0"/>
          </a:p>
        </p:txBody>
      </p:sp>
      <p:sp>
        <p:nvSpPr>
          <p:cNvPr id="16" name="矩形 15"/>
          <p:cNvSpPr/>
          <p:nvPr/>
        </p:nvSpPr>
        <p:spPr>
          <a:xfrm>
            <a:off x="5116566" y="1284506"/>
            <a:ext cx="139971" cy="170040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7" name="弧形 16"/>
          <p:cNvSpPr/>
          <p:nvPr/>
        </p:nvSpPr>
        <p:spPr>
          <a:xfrm rot="15839347" flipH="1">
            <a:off x="4456741" y="2277866"/>
            <a:ext cx="1076981" cy="221859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8" name="弧形 17"/>
          <p:cNvSpPr/>
          <p:nvPr/>
        </p:nvSpPr>
        <p:spPr>
          <a:xfrm rot="16560653">
            <a:off x="4447608" y="1790063"/>
            <a:ext cx="1076981" cy="221859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文字方塊 18"/>
          <p:cNvSpPr txBox="1"/>
          <p:nvPr/>
        </p:nvSpPr>
        <p:spPr>
          <a:xfrm>
            <a:off x="4518088" y="20268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</a:rPr>
              <a:t>1324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15600450">
            <a:off x="5096324" y="1264259"/>
            <a:ext cx="153980" cy="109834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1" name="文字方塊 20"/>
          <p:cNvSpPr txBox="1"/>
          <p:nvPr/>
        </p:nvSpPr>
        <p:spPr>
          <a:xfrm>
            <a:off x="5068655" y="104543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</a:rPr>
              <a:t>1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弧形 21"/>
          <p:cNvSpPr/>
          <p:nvPr/>
        </p:nvSpPr>
        <p:spPr>
          <a:xfrm rot="5999550" flipH="1">
            <a:off x="5127224" y="1264259"/>
            <a:ext cx="153980" cy="109834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9" name="文字方塊 28"/>
          <p:cNvSpPr txBox="1"/>
          <p:nvPr/>
        </p:nvSpPr>
        <p:spPr>
          <a:xfrm>
            <a:off x="1862720" y="672683"/>
            <a:ext cx="2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0995" y="701402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</a:rPr>
              <a:t>A</a:t>
            </a:r>
            <a:endParaRPr lang="zh-TW" altLang="en-US" sz="2000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1226748" y="1477099"/>
            <a:ext cx="164690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226748" y="1599417"/>
            <a:ext cx="164690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218549" y="1721735"/>
            <a:ext cx="164690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148566" y="1783795"/>
            <a:ext cx="492443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TW" altLang="en-US" sz="2000" spc="600" dirty="0">
              <a:solidFill>
                <a:schemeClr val="tx1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5116566" y="1385987"/>
            <a:ext cx="139971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116566" y="1476382"/>
            <a:ext cx="139971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5120644" y="1577153"/>
            <a:ext cx="135893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1229214" y="2951527"/>
            <a:ext cx="164690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1218549" y="2810762"/>
            <a:ext cx="164690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1234947" y="2688444"/>
            <a:ext cx="164690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449435" y="1829542"/>
            <a:ext cx="400110" cy="1865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400" spc="600" dirty="0" smtClean="0">
                <a:solidFill>
                  <a:schemeClr val="tx1"/>
                </a:solidFill>
              </a:rPr>
              <a:t>………</a:t>
            </a:r>
            <a:endParaRPr lang="zh-TW" altLang="en-US" sz="2000" spc="600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321862" y="1818583"/>
            <a:ext cx="400110" cy="1865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400" spc="600" dirty="0" smtClean="0">
                <a:solidFill>
                  <a:schemeClr val="tx1"/>
                </a:solidFill>
              </a:rPr>
              <a:t>………</a:t>
            </a:r>
            <a:endParaRPr lang="zh-TW" altLang="en-US" sz="2000" spc="600" dirty="0">
              <a:solidFill>
                <a:schemeClr val="tx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1885648" y="1829542"/>
            <a:ext cx="400110" cy="1865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400" spc="600" dirty="0" smtClean="0">
                <a:solidFill>
                  <a:schemeClr val="tx1"/>
                </a:solidFill>
              </a:rPr>
              <a:t>………</a:t>
            </a:r>
            <a:endParaRPr lang="zh-TW" altLang="en-US" sz="2000" spc="600" dirty="0">
              <a:solidFill>
                <a:schemeClr val="tx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069045" y="2037458"/>
            <a:ext cx="25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</a:rPr>
              <a:t/>
            </a:r>
            <a:br>
              <a:rPr lang="en-US" altLang="zh-TW" sz="1400" b="1" dirty="0">
                <a:solidFill>
                  <a:schemeClr val="tx1"/>
                </a:solidFill>
              </a:rPr>
            </a:br>
            <a:r>
              <a:rPr lang="en-US" altLang="zh-TW" sz="1400" b="1" dirty="0">
                <a:solidFill>
                  <a:schemeClr val="tx1"/>
                </a:solidFill>
              </a:rPr>
              <a:t>	</a:t>
            </a:r>
            <a:r>
              <a: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 = </a:t>
            </a: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mean(A[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])</a:t>
            </a:r>
            <a:endParaRPr lang="zh-TW" altLang="en-US" sz="1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向右箭號 23"/>
          <p:cNvSpPr/>
          <p:nvPr/>
        </p:nvSpPr>
        <p:spPr>
          <a:xfrm>
            <a:off x="5715597" y="2144297"/>
            <a:ext cx="1934112" cy="12165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51" name="文字方塊 50"/>
          <p:cNvSpPr txBox="1"/>
          <p:nvPr/>
        </p:nvSpPr>
        <p:spPr>
          <a:xfrm>
            <a:off x="5967028" y="1923222"/>
            <a:ext cx="18443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所有像素取平均</a:t>
            </a:r>
            <a:endParaRPr lang="zh-TW" altLang="en-US" sz="1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793813" y="3186040"/>
            <a:ext cx="2082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取得Ａ矩陣平均數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1400" b="1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996041" y="1888261"/>
            <a:ext cx="15723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 </a:t>
            </a:r>
            <a:r>
              <a:rPr lang="en-US" altLang="zh-TW" sz="11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local_median</a:t>
            </a: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</a:t>
            </a:r>
            <a:endParaRPr lang="en-US" altLang="zh-TW" sz="11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1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each row in X  </a:t>
            </a:r>
            <a:endParaRPr lang="zh-TW" altLang="en-US" sz="1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7" name="直線接點 56"/>
          <p:cNvCxnSpPr/>
          <p:nvPr/>
        </p:nvCxnSpPr>
        <p:spPr>
          <a:xfrm flipV="1">
            <a:off x="5119307" y="2811957"/>
            <a:ext cx="135893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V="1">
            <a:off x="5122697" y="2892853"/>
            <a:ext cx="135893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V="1">
            <a:off x="5120769" y="2729819"/>
            <a:ext cx="135893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5032445" y="1750073"/>
            <a:ext cx="400110" cy="887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400" spc="600" dirty="0" smtClean="0">
                <a:solidFill>
                  <a:schemeClr val="tx1"/>
                </a:solidFill>
              </a:rPr>
              <a:t>………</a:t>
            </a:r>
            <a:endParaRPr lang="zh-TW" altLang="en-US" sz="2000" spc="600" dirty="0">
              <a:solidFill>
                <a:schemeClr val="tx1"/>
              </a:solidFill>
            </a:endParaRPr>
          </a:p>
        </p:txBody>
      </p:sp>
      <p:cxnSp>
        <p:nvCxnSpPr>
          <p:cNvPr id="62" name="直線接點 61"/>
          <p:cNvCxnSpPr/>
          <p:nvPr/>
        </p:nvCxnSpPr>
        <p:spPr>
          <a:xfrm>
            <a:off x="1234947" y="1419509"/>
            <a:ext cx="1646903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1234947" y="1553480"/>
            <a:ext cx="1646903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218549" y="1342931"/>
            <a:ext cx="1663301" cy="134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b="1" dirty="0">
              <a:latin typeface="Gill Sans MT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118085" y="1272950"/>
            <a:ext cx="143161" cy="120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b="1" dirty="0">
              <a:latin typeface="Gill Sans MT" pitchFamily="34" charset="0"/>
            </a:endParaRPr>
          </a:p>
        </p:txBody>
      </p:sp>
      <p:cxnSp>
        <p:nvCxnSpPr>
          <p:cNvPr id="67" name="直線接點 66"/>
          <p:cNvCxnSpPr>
            <a:stCxn id="53" idx="3"/>
            <a:endCxn id="65" idx="1"/>
          </p:cNvCxnSpPr>
          <p:nvPr/>
        </p:nvCxnSpPr>
        <p:spPr>
          <a:xfrm flipV="1">
            <a:off x="2881850" y="1333201"/>
            <a:ext cx="2236235" cy="768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4" name="群組 163"/>
          <p:cNvGrpSpPr/>
          <p:nvPr/>
        </p:nvGrpSpPr>
        <p:grpSpPr>
          <a:xfrm>
            <a:off x="281499" y="3719832"/>
            <a:ext cx="8971430" cy="2796627"/>
            <a:chOff x="281499" y="3719832"/>
            <a:chExt cx="8971430" cy="2796627"/>
          </a:xfrm>
        </p:grpSpPr>
        <p:sp>
          <p:nvSpPr>
            <p:cNvPr id="70" name="矩形 69"/>
            <p:cNvSpPr/>
            <p:nvPr/>
          </p:nvSpPr>
          <p:spPr>
            <a:xfrm>
              <a:off x="919469" y="4264816"/>
              <a:ext cx="185232" cy="2250245"/>
            </a:xfrm>
            <a:prstGeom prst="rect">
              <a:avLst/>
            </a:prstGeom>
            <a:solidFill>
              <a:srgbClr val="ED7D3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弧形 70"/>
            <p:cNvSpPr/>
            <p:nvPr/>
          </p:nvSpPr>
          <p:spPr>
            <a:xfrm rot="15839347" flipH="1">
              <a:off x="46284" y="5579388"/>
              <a:ext cx="1425233" cy="293600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弧形 71"/>
            <p:cNvSpPr/>
            <p:nvPr/>
          </p:nvSpPr>
          <p:spPr>
            <a:xfrm rot="16560653">
              <a:off x="34197" y="4933849"/>
              <a:ext cx="1425233" cy="293600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281499" y="5227761"/>
              <a:ext cx="397971" cy="200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" name="弧形 73"/>
            <p:cNvSpPr/>
            <p:nvPr/>
          </p:nvSpPr>
          <p:spPr>
            <a:xfrm rot="15600450">
              <a:off x="892681" y="4238021"/>
              <a:ext cx="203772" cy="145351"/>
            </a:xfrm>
            <a:prstGeom prst="arc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866967" y="3989093"/>
              <a:ext cx="253223" cy="29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>
                  <a:solidFill>
                    <a:schemeClr val="tx1"/>
                  </a:solidFill>
                </a:rPr>
                <a:t>1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弧形 75"/>
            <p:cNvSpPr/>
            <p:nvPr/>
          </p:nvSpPr>
          <p:spPr>
            <a:xfrm rot="5999550" flipH="1">
              <a:off x="933574" y="4238021"/>
              <a:ext cx="203772" cy="145351"/>
            </a:xfrm>
            <a:prstGeom prst="arc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向右箭號 76"/>
            <p:cNvSpPr/>
            <p:nvPr/>
          </p:nvSpPr>
          <p:spPr>
            <a:xfrm>
              <a:off x="1714326" y="5230085"/>
              <a:ext cx="2547688" cy="159853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8" name="群組 77"/>
            <p:cNvGrpSpPr/>
            <p:nvPr/>
          </p:nvGrpSpPr>
          <p:grpSpPr>
            <a:xfrm>
              <a:off x="2424902" y="4132713"/>
              <a:ext cx="669746" cy="1017065"/>
              <a:chOff x="2555619" y="4450675"/>
              <a:chExt cx="759767" cy="115376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2958590" y="5230475"/>
                <a:ext cx="356796" cy="356796"/>
              </a:xfrm>
              <a:prstGeom prst="rect">
                <a:avLst/>
              </a:prstGeom>
              <a:solidFill>
                <a:srgbClr val="00679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80" name="群組 79"/>
              <p:cNvGrpSpPr/>
              <p:nvPr/>
            </p:nvGrpSpPr>
            <p:grpSpPr>
              <a:xfrm>
                <a:off x="2957564" y="4857660"/>
                <a:ext cx="342977" cy="458522"/>
                <a:chOff x="9820354" y="939223"/>
                <a:chExt cx="211276" cy="458522"/>
              </a:xfrm>
            </p:grpSpPr>
            <p:sp>
              <p:nvSpPr>
                <p:cNvPr id="86" name="弧形 85"/>
                <p:cNvSpPr/>
                <p:nvPr/>
              </p:nvSpPr>
              <p:spPr>
                <a:xfrm rot="15600450">
                  <a:off x="9787217" y="1199721"/>
                  <a:ext cx="231161" cy="164887"/>
                </a:xfrm>
                <a:prstGeom prst="arc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7" name="文字方塊 86"/>
                <p:cNvSpPr txBox="1"/>
                <p:nvPr/>
              </p:nvSpPr>
              <p:spPr>
                <a:xfrm>
                  <a:off x="9833688" y="939223"/>
                  <a:ext cx="1927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000" b="1" dirty="0">
                      <a:solidFill>
                        <a:schemeClr val="tx1"/>
                      </a:solidFill>
                    </a:rPr>
                    <a:t>1</a:t>
                  </a:r>
                  <a:endParaRPr lang="zh-TW" altLang="en-US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弧形 87"/>
                <p:cNvSpPr/>
                <p:nvPr/>
              </p:nvSpPr>
              <p:spPr>
                <a:xfrm rot="5999550" flipH="1">
                  <a:off x="9833606" y="1199721"/>
                  <a:ext cx="231161" cy="164887"/>
                </a:xfrm>
                <a:prstGeom prst="arc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1" name="群組 80"/>
              <p:cNvGrpSpPr/>
              <p:nvPr/>
            </p:nvGrpSpPr>
            <p:grpSpPr>
              <a:xfrm rot="16200000">
                <a:off x="2585169" y="5174782"/>
                <a:ext cx="400111" cy="459212"/>
                <a:chOff x="9800891" y="938533"/>
                <a:chExt cx="246471" cy="459212"/>
              </a:xfrm>
            </p:grpSpPr>
            <p:sp>
              <p:nvSpPr>
                <p:cNvPr id="83" name="弧形 82"/>
                <p:cNvSpPr/>
                <p:nvPr/>
              </p:nvSpPr>
              <p:spPr>
                <a:xfrm rot="15600450">
                  <a:off x="9787217" y="1199721"/>
                  <a:ext cx="231161" cy="164887"/>
                </a:xfrm>
                <a:prstGeom prst="arc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4" name="文字方塊 83"/>
                <p:cNvSpPr txBox="1"/>
                <p:nvPr/>
              </p:nvSpPr>
              <p:spPr>
                <a:xfrm rot="5400000">
                  <a:off x="9767674" y="971750"/>
                  <a:ext cx="312906" cy="2464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000" b="1" dirty="0">
                      <a:solidFill>
                        <a:schemeClr val="tx1"/>
                      </a:solidFill>
                    </a:rPr>
                    <a:t>1</a:t>
                  </a:r>
                  <a:endParaRPr lang="zh-TW" altLang="en-US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弧形 84"/>
                <p:cNvSpPr/>
                <p:nvPr/>
              </p:nvSpPr>
              <p:spPr>
                <a:xfrm rot="5999550" flipH="1">
                  <a:off x="9833606" y="1199721"/>
                  <a:ext cx="231161" cy="164887"/>
                </a:xfrm>
                <a:prstGeom prst="arc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82" name="文字方塊 81"/>
              <p:cNvSpPr txBox="1"/>
              <p:nvPr/>
            </p:nvSpPr>
            <p:spPr>
              <a:xfrm>
                <a:off x="2970218" y="4450675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B</a:t>
                </a:r>
                <a:endParaRPr lang="zh-TW" altLang="en-US" dirty="0"/>
              </a:p>
            </p:txBody>
          </p:sp>
        </p:grpSp>
        <p:cxnSp>
          <p:nvCxnSpPr>
            <p:cNvPr id="89" name="直線接點 88"/>
            <p:cNvCxnSpPr>
              <a:stCxn id="76" idx="0"/>
              <a:endCxn id="77" idx="1"/>
            </p:cNvCxnSpPr>
            <p:nvPr/>
          </p:nvCxnSpPr>
          <p:spPr>
            <a:xfrm>
              <a:off x="1107032" y="4323308"/>
              <a:ext cx="607294" cy="9867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1107032" y="4440127"/>
              <a:ext cx="607294" cy="8698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/>
            <p:cNvCxnSpPr/>
            <p:nvPr/>
          </p:nvCxnSpPr>
          <p:spPr>
            <a:xfrm>
              <a:off x="1104701" y="4537056"/>
              <a:ext cx="609625" cy="7729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>
              <a:endCxn id="77" idx="1"/>
            </p:cNvCxnSpPr>
            <p:nvPr/>
          </p:nvCxnSpPr>
          <p:spPr>
            <a:xfrm>
              <a:off x="1109428" y="4664803"/>
              <a:ext cx="604898" cy="6452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>
              <a:endCxn id="77" idx="1"/>
            </p:cNvCxnSpPr>
            <p:nvPr/>
          </p:nvCxnSpPr>
          <p:spPr>
            <a:xfrm>
              <a:off x="1112203" y="4783666"/>
              <a:ext cx="602123" cy="5263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字方塊 93"/>
            <p:cNvSpPr txBox="1"/>
            <p:nvPr/>
          </p:nvSpPr>
          <p:spPr>
            <a:xfrm>
              <a:off x="1046527" y="4995305"/>
              <a:ext cx="523220" cy="1056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pc="600" dirty="0" smtClean="0">
                  <a:solidFill>
                    <a:schemeClr val="accent1"/>
                  </a:solidFill>
                </a:rPr>
                <a:t>...... </a:t>
              </a:r>
              <a:endParaRPr lang="zh-TW" altLang="en-US" spc="600" dirty="0">
                <a:solidFill>
                  <a:schemeClr val="accent1"/>
                </a:solidFill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2520280" y="5433019"/>
              <a:ext cx="1021577" cy="22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C </a:t>
              </a:r>
              <a:r>
                <a:rPr lang="en-US" altLang="zh-TW" sz="1400" b="1" dirty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= A . - B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5025167" y="4266214"/>
              <a:ext cx="185232" cy="22502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弧形 96"/>
            <p:cNvSpPr/>
            <p:nvPr/>
          </p:nvSpPr>
          <p:spPr>
            <a:xfrm rot="5760653">
              <a:off x="4656049" y="5563331"/>
              <a:ext cx="1425233" cy="293600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弧形 97"/>
            <p:cNvSpPr/>
            <p:nvPr/>
          </p:nvSpPr>
          <p:spPr>
            <a:xfrm rot="5039347" flipH="1">
              <a:off x="4643963" y="4917794"/>
              <a:ext cx="1425233" cy="293600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 flipH="1">
              <a:off x="5256348" y="5227760"/>
              <a:ext cx="397971" cy="200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0" name="弧形 99"/>
            <p:cNvSpPr/>
            <p:nvPr/>
          </p:nvSpPr>
          <p:spPr>
            <a:xfrm rot="15600450">
              <a:off x="4998379" y="4239419"/>
              <a:ext cx="203772" cy="145351"/>
            </a:xfrm>
            <a:prstGeom prst="arc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4986205" y="4009786"/>
              <a:ext cx="253223" cy="298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>
                  <a:solidFill>
                    <a:schemeClr val="tx1"/>
                  </a:solidFill>
                </a:rPr>
                <a:t>1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弧形 101"/>
            <p:cNvSpPr/>
            <p:nvPr/>
          </p:nvSpPr>
          <p:spPr>
            <a:xfrm rot="5999550" flipH="1">
              <a:off x="5039272" y="4239419"/>
              <a:ext cx="203772" cy="145351"/>
            </a:xfrm>
            <a:prstGeom prst="arc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4986509" y="3724685"/>
              <a:ext cx="227512" cy="289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842490" y="3719832"/>
              <a:ext cx="266938" cy="289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5" name="直線接點 104"/>
            <p:cNvCxnSpPr/>
            <p:nvPr/>
          </p:nvCxnSpPr>
          <p:spPr>
            <a:xfrm flipV="1">
              <a:off x="922836" y="4389420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/>
            <p:nvPr/>
          </p:nvCxnSpPr>
          <p:spPr>
            <a:xfrm flipV="1">
              <a:off x="919891" y="4495038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 flipV="1">
              <a:off x="926837" y="4604225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 flipV="1">
              <a:off x="920806" y="4729713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/>
            <p:nvPr/>
          </p:nvCxnSpPr>
          <p:spPr>
            <a:xfrm flipV="1">
              <a:off x="926394" y="4838901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/>
            <p:nvPr/>
          </p:nvCxnSpPr>
          <p:spPr>
            <a:xfrm flipV="1">
              <a:off x="5025808" y="4367373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/>
            <p:nvPr/>
          </p:nvCxnSpPr>
          <p:spPr>
            <a:xfrm flipV="1">
              <a:off x="5022862" y="4472990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線接點 111"/>
            <p:cNvCxnSpPr/>
            <p:nvPr/>
          </p:nvCxnSpPr>
          <p:spPr>
            <a:xfrm flipV="1">
              <a:off x="5029809" y="4582178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/>
            <p:nvPr/>
          </p:nvCxnSpPr>
          <p:spPr>
            <a:xfrm flipV="1">
              <a:off x="5023777" y="4707665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/>
            <p:nvPr/>
          </p:nvCxnSpPr>
          <p:spPr>
            <a:xfrm flipV="1">
              <a:off x="5029366" y="4816852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線接點 114"/>
            <p:cNvCxnSpPr/>
            <p:nvPr/>
          </p:nvCxnSpPr>
          <p:spPr>
            <a:xfrm flipH="1">
              <a:off x="4262013" y="4330689"/>
              <a:ext cx="760427" cy="982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字方塊 115"/>
            <p:cNvSpPr txBox="1"/>
            <p:nvPr/>
          </p:nvSpPr>
          <p:spPr>
            <a:xfrm>
              <a:off x="4689348" y="4978866"/>
              <a:ext cx="523220" cy="1056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pc="600" dirty="0" smtClean="0">
                  <a:solidFill>
                    <a:schemeClr val="accent1"/>
                  </a:solidFill>
                </a:rPr>
                <a:t>...... </a:t>
              </a:r>
              <a:endParaRPr lang="zh-TW" altLang="en-US" spc="600" dirty="0">
                <a:solidFill>
                  <a:schemeClr val="accent1"/>
                </a:solidFill>
              </a:endParaRPr>
            </a:p>
          </p:txBody>
        </p:sp>
        <p:cxnSp>
          <p:nvCxnSpPr>
            <p:cNvPr id="117" name="直線接點 116"/>
            <p:cNvCxnSpPr>
              <a:endCxn id="77" idx="3"/>
            </p:cNvCxnSpPr>
            <p:nvPr/>
          </p:nvCxnSpPr>
          <p:spPr>
            <a:xfrm flipH="1">
              <a:off x="4262013" y="4423648"/>
              <a:ext cx="770432" cy="886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/>
            <p:cNvCxnSpPr>
              <a:endCxn id="77" idx="3"/>
            </p:cNvCxnSpPr>
            <p:nvPr/>
          </p:nvCxnSpPr>
          <p:spPr>
            <a:xfrm flipH="1">
              <a:off x="4262013" y="4519178"/>
              <a:ext cx="770741" cy="790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接點 118"/>
            <p:cNvCxnSpPr>
              <a:endCxn id="77" idx="3"/>
            </p:cNvCxnSpPr>
            <p:nvPr/>
          </p:nvCxnSpPr>
          <p:spPr>
            <a:xfrm flipH="1">
              <a:off x="4262013" y="4641246"/>
              <a:ext cx="765306" cy="668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/>
            <p:cNvCxnSpPr>
              <a:endCxn id="77" idx="3"/>
            </p:cNvCxnSpPr>
            <p:nvPr/>
          </p:nvCxnSpPr>
          <p:spPr>
            <a:xfrm flipH="1">
              <a:off x="4262013" y="4736660"/>
              <a:ext cx="778624" cy="573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接點 120"/>
            <p:cNvCxnSpPr/>
            <p:nvPr/>
          </p:nvCxnSpPr>
          <p:spPr>
            <a:xfrm flipV="1">
              <a:off x="5019992" y="6401435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線接點 121"/>
            <p:cNvCxnSpPr/>
            <p:nvPr/>
          </p:nvCxnSpPr>
          <p:spPr>
            <a:xfrm flipV="1">
              <a:off x="5025459" y="6292248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線接點 122"/>
            <p:cNvCxnSpPr/>
            <p:nvPr/>
          </p:nvCxnSpPr>
          <p:spPr>
            <a:xfrm flipH="1" flipV="1">
              <a:off x="4252249" y="5314459"/>
              <a:ext cx="765035" cy="1181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接點 123"/>
            <p:cNvCxnSpPr/>
            <p:nvPr/>
          </p:nvCxnSpPr>
          <p:spPr>
            <a:xfrm flipH="1" flipV="1">
              <a:off x="4267189" y="5319687"/>
              <a:ext cx="765256" cy="10297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/>
            <p:cNvCxnSpPr/>
            <p:nvPr/>
          </p:nvCxnSpPr>
          <p:spPr>
            <a:xfrm flipV="1">
              <a:off x="5034750" y="6177224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>
              <a:endCxn id="77" idx="3"/>
            </p:cNvCxnSpPr>
            <p:nvPr/>
          </p:nvCxnSpPr>
          <p:spPr>
            <a:xfrm flipH="1" flipV="1">
              <a:off x="4262013" y="5310012"/>
              <a:ext cx="775242" cy="9302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矩形 126"/>
            <p:cNvSpPr/>
            <p:nvPr/>
          </p:nvSpPr>
          <p:spPr>
            <a:xfrm>
              <a:off x="2752355" y="4212720"/>
              <a:ext cx="253023" cy="289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28" name="直線接點 127"/>
            <p:cNvCxnSpPr>
              <a:stCxn id="77" idx="1"/>
            </p:cNvCxnSpPr>
            <p:nvPr/>
          </p:nvCxnSpPr>
          <p:spPr>
            <a:xfrm flipH="1">
              <a:off x="1096419" y="5310012"/>
              <a:ext cx="617907" cy="1164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接點 128"/>
            <p:cNvCxnSpPr>
              <a:stCxn id="77" idx="1"/>
            </p:cNvCxnSpPr>
            <p:nvPr/>
          </p:nvCxnSpPr>
          <p:spPr>
            <a:xfrm flipH="1">
              <a:off x="1111358" y="5310012"/>
              <a:ext cx="602968" cy="10184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>
              <a:stCxn id="77" idx="1"/>
            </p:cNvCxnSpPr>
            <p:nvPr/>
          </p:nvCxnSpPr>
          <p:spPr>
            <a:xfrm flipH="1">
              <a:off x="1106183" y="5310012"/>
              <a:ext cx="608143" cy="909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/>
            <p:nvPr/>
          </p:nvCxnSpPr>
          <p:spPr>
            <a:xfrm flipV="1">
              <a:off x="926204" y="6161088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 flipV="1">
              <a:off x="920173" y="6286576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 flipV="1">
              <a:off x="925761" y="6395764"/>
              <a:ext cx="177863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6187410" y="5015263"/>
              <a:ext cx="3065519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透過</a:t>
              </a:r>
              <a:r>
                <a:rPr lang="zh-TW" altLang="en-US" sz="1400" b="1" spc="3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減去平均數</a:t>
              </a:r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得到</a:t>
              </a:r>
              <a:r>
                <a:rPr lang="zh-TW" altLang="en-US" sz="1400" b="1" spc="3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權重Ｃ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2000" spc="300" dirty="0" smtClean="0"/>
                <a:t> </a:t>
              </a:r>
            </a:p>
          </p:txBody>
        </p:sp>
      </p:grpSp>
      <p:grpSp>
        <p:nvGrpSpPr>
          <p:cNvPr id="151" name="群組 150"/>
          <p:cNvGrpSpPr/>
          <p:nvPr/>
        </p:nvGrpSpPr>
        <p:grpSpPr>
          <a:xfrm>
            <a:off x="7686743" y="1412034"/>
            <a:ext cx="669746" cy="1017065"/>
            <a:chOff x="2555619" y="4450675"/>
            <a:chExt cx="759767" cy="1153768"/>
          </a:xfrm>
        </p:grpSpPr>
        <p:sp>
          <p:nvSpPr>
            <p:cNvPr id="152" name="矩形 151"/>
            <p:cNvSpPr/>
            <p:nvPr/>
          </p:nvSpPr>
          <p:spPr>
            <a:xfrm>
              <a:off x="2958590" y="5230475"/>
              <a:ext cx="356796" cy="356796"/>
            </a:xfrm>
            <a:prstGeom prst="rect">
              <a:avLst/>
            </a:prstGeom>
            <a:solidFill>
              <a:srgbClr val="00679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3" name="群組 152"/>
            <p:cNvGrpSpPr/>
            <p:nvPr/>
          </p:nvGrpSpPr>
          <p:grpSpPr>
            <a:xfrm>
              <a:off x="2957564" y="4857660"/>
              <a:ext cx="342977" cy="458522"/>
              <a:chOff x="9820354" y="939223"/>
              <a:chExt cx="211276" cy="458522"/>
            </a:xfrm>
          </p:grpSpPr>
          <p:sp>
            <p:nvSpPr>
              <p:cNvPr id="159" name="弧形 158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0" name="文字方塊 159"/>
              <p:cNvSpPr txBox="1"/>
              <p:nvPr/>
            </p:nvSpPr>
            <p:spPr>
              <a:xfrm>
                <a:off x="9833688" y="939223"/>
                <a:ext cx="1927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chemeClr val="tx1"/>
                    </a:solidFill>
                  </a:rPr>
                  <a:t>1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弧形 160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4" name="群組 153"/>
            <p:cNvGrpSpPr/>
            <p:nvPr/>
          </p:nvGrpSpPr>
          <p:grpSpPr>
            <a:xfrm rot="16200000">
              <a:off x="2585169" y="5174782"/>
              <a:ext cx="400111" cy="459212"/>
              <a:chOff x="9800891" y="938533"/>
              <a:chExt cx="246471" cy="459212"/>
            </a:xfrm>
          </p:grpSpPr>
          <p:sp>
            <p:nvSpPr>
              <p:cNvPr id="156" name="弧形 155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7" name="文字方塊 156"/>
              <p:cNvSpPr txBox="1"/>
              <p:nvPr/>
            </p:nvSpPr>
            <p:spPr>
              <a:xfrm rot="5400000">
                <a:off x="9767674" y="971750"/>
                <a:ext cx="312906" cy="246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chemeClr val="tx1"/>
                    </a:solidFill>
                  </a:rPr>
                  <a:t>1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弧形 157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5" name="文字方塊 154"/>
            <p:cNvSpPr txBox="1"/>
            <p:nvPr/>
          </p:nvSpPr>
          <p:spPr>
            <a:xfrm>
              <a:off x="2970218" y="445067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</a:t>
              </a:r>
              <a:endParaRPr lang="zh-TW" altLang="en-US" dirty="0"/>
            </a:p>
          </p:txBody>
        </p:sp>
      </p:grpSp>
      <p:sp>
        <p:nvSpPr>
          <p:cNvPr id="162" name="矩形 161"/>
          <p:cNvSpPr/>
          <p:nvPr/>
        </p:nvSpPr>
        <p:spPr>
          <a:xfrm>
            <a:off x="8003202" y="1405442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97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60" y="90342"/>
            <a:ext cx="505384" cy="505384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143903" y="133770"/>
            <a:ext cx="1998193" cy="451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雜訊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補償</a:t>
            </a:r>
            <a:endParaRPr lang="en-US" altLang="zh-CN" sz="2000" b="1" dirty="0" smtClean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683568" y="581279"/>
            <a:ext cx="7363315" cy="3191443"/>
            <a:chOff x="365506" y="598672"/>
            <a:chExt cx="7363315" cy="3191443"/>
          </a:xfrm>
        </p:grpSpPr>
        <p:sp>
          <p:nvSpPr>
            <p:cNvPr id="46" name="文字方塊 45"/>
            <p:cNvSpPr txBox="1"/>
            <p:nvPr/>
          </p:nvSpPr>
          <p:spPr>
            <a:xfrm>
              <a:off x="365506" y="2019281"/>
              <a:ext cx="518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endParaRPr lang="zh-TW" altLang="en-US" sz="105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717008" y="598672"/>
              <a:ext cx="7011813" cy="3191443"/>
              <a:chOff x="342837" y="1255955"/>
              <a:chExt cx="8500838" cy="3869175"/>
            </a:xfrm>
          </p:grpSpPr>
          <p:sp>
            <p:nvSpPr>
              <p:cNvPr id="72" name="文字方塊 71"/>
              <p:cNvSpPr txBox="1"/>
              <p:nvPr/>
            </p:nvSpPr>
            <p:spPr>
              <a:xfrm>
                <a:off x="1864112" y="2984575"/>
                <a:ext cx="447763" cy="214055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TW" sz="12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800" spc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向右箭號 49"/>
              <p:cNvSpPr/>
              <p:nvPr/>
            </p:nvSpPr>
            <p:spPr>
              <a:xfrm>
                <a:off x="2783085" y="3036919"/>
                <a:ext cx="1196952" cy="219345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624532" y="2130283"/>
                <a:ext cx="1915916" cy="1950924"/>
              </a:xfrm>
              <a:prstGeom prst="rect">
                <a:avLst/>
              </a:prstGeom>
              <a:solidFill>
                <a:srgbClr val="FAC67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47" name="弧形 46"/>
              <p:cNvSpPr/>
              <p:nvPr/>
            </p:nvSpPr>
            <p:spPr>
              <a:xfrm rot="21239347" flipH="1">
                <a:off x="643806" y="1875736"/>
                <a:ext cx="1292121" cy="254547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48" name="弧形 47"/>
              <p:cNvSpPr/>
              <p:nvPr/>
            </p:nvSpPr>
            <p:spPr>
              <a:xfrm rot="360653">
                <a:off x="1229053" y="1865257"/>
                <a:ext cx="1292121" cy="254547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1313538" y="1768142"/>
                <a:ext cx="628113" cy="317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05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" name="弧形 43"/>
              <p:cNvSpPr/>
              <p:nvPr/>
            </p:nvSpPr>
            <p:spPr>
              <a:xfrm rot="15839347" flipH="1">
                <a:off x="-136692" y="3257168"/>
                <a:ext cx="1235653" cy="255555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45" name="弧形 44"/>
              <p:cNvSpPr/>
              <p:nvPr/>
            </p:nvSpPr>
            <p:spPr>
              <a:xfrm rot="16560653">
                <a:off x="-147212" y="2697497"/>
                <a:ext cx="1235653" cy="255555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653489" y="2154020"/>
                <a:ext cx="161229" cy="195092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53" name="弧形 52"/>
              <p:cNvSpPr/>
              <p:nvPr/>
            </p:nvSpPr>
            <p:spPr>
              <a:xfrm rot="15839347" flipH="1">
                <a:off x="3898810" y="3287387"/>
                <a:ext cx="1235651" cy="255555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54" name="弧形 53"/>
              <p:cNvSpPr/>
              <p:nvPr/>
            </p:nvSpPr>
            <p:spPr>
              <a:xfrm rot="16560653">
                <a:off x="3887244" y="2732859"/>
                <a:ext cx="1235651" cy="255555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4039476" y="2988605"/>
                <a:ext cx="685197" cy="317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1324</a:t>
                </a:r>
                <a:endParaRPr lang="zh-TW" altLang="en-US" sz="105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弧形 55"/>
              <p:cNvSpPr/>
              <p:nvPr/>
            </p:nvSpPr>
            <p:spPr>
              <a:xfrm rot="15600450">
                <a:off x="4630628" y="2130859"/>
                <a:ext cx="176667" cy="126516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4594393" y="1876578"/>
                <a:ext cx="281033" cy="317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tx1"/>
                    </a:solidFill>
                  </a:rPr>
                  <a:t>1</a:t>
                </a:r>
                <a:endParaRPr lang="zh-TW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弧形 57"/>
              <p:cNvSpPr/>
              <p:nvPr/>
            </p:nvSpPr>
            <p:spPr>
              <a:xfrm rot="5999550" flipH="1">
                <a:off x="4665642" y="2131051"/>
                <a:ext cx="176667" cy="126516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1332031" y="1345096"/>
                <a:ext cx="280679" cy="410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X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544368" y="1490873"/>
                <a:ext cx="381402" cy="4477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800" b="1" dirty="0" smtClean="0">
                    <a:solidFill>
                      <a:schemeClr val="tx1"/>
                    </a:solidFill>
                  </a:rPr>
                  <a:t>C</a:t>
                </a:r>
                <a:endParaRPr lang="zh-TW" altLang="en-US" sz="1800" dirty="0"/>
              </a:p>
            </p:txBody>
          </p:sp>
          <p:cxnSp>
            <p:nvCxnSpPr>
              <p:cNvPr id="61" name="直線接點 60"/>
              <p:cNvCxnSpPr/>
              <p:nvPr/>
            </p:nvCxnSpPr>
            <p:spPr>
              <a:xfrm>
                <a:off x="629152" y="2258704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629152" y="2397813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>
                <a:off x="619791" y="2536920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文字方塊 63"/>
              <p:cNvSpPr txBox="1"/>
              <p:nvPr/>
            </p:nvSpPr>
            <p:spPr>
              <a:xfrm>
                <a:off x="1688703" y="2607499"/>
                <a:ext cx="559704" cy="900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endParaRPr lang="zh-TW" altLang="en-US" sz="1800" spc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" name="直線接點 64"/>
              <p:cNvCxnSpPr/>
              <p:nvPr/>
            </p:nvCxnSpPr>
            <p:spPr>
              <a:xfrm flipV="1">
                <a:off x="4653489" y="2269433"/>
                <a:ext cx="161229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/>
              <p:cNvCxnSpPr/>
              <p:nvPr/>
            </p:nvCxnSpPr>
            <p:spPr>
              <a:xfrm>
                <a:off x="4653489" y="2372234"/>
                <a:ext cx="161229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/>
              <p:cNvCxnSpPr/>
              <p:nvPr/>
            </p:nvCxnSpPr>
            <p:spPr>
              <a:xfrm flipV="1">
                <a:off x="4658144" y="2486839"/>
                <a:ext cx="156532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/>
              <p:cNvCxnSpPr/>
              <p:nvPr/>
            </p:nvCxnSpPr>
            <p:spPr>
              <a:xfrm>
                <a:off x="631969" y="3935523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/>
              <p:cNvCxnSpPr/>
              <p:nvPr/>
            </p:nvCxnSpPr>
            <p:spPr>
              <a:xfrm>
                <a:off x="619791" y="3775436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/>
              <p:cNvCxnSpPr/>
              <p:nvPr/>
            </p:nvCxnSpPr>
            <p:spPr>
              <a:xfrm>
                <a:off x="638514" y="3636327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文字方塊 70"/>
              <p:cNvSpPr txBox="1"/>
              <p:nvPr/>
            </p:nvSpPr>
            <p:spPr>
              <a:xfrm>
                <a:off x="896179" y="2659524"/>
                <a:ext cx="447763" cy="214055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TW" sz="12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800" spc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1394235" y="2659524"/>
                <a:ext cx="447763" cy="214055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TW" sz="12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800" spc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直線接點 74"/>
              <p:cNvCxnSpPr/>
              <p:nvPr/>
            </p:nvCxnSpPr>
            <p:spPr>
              <a:xfrm flipV="1">
                <a:off x="4656618" y="3891142"/>
                <a:ext cx="156532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線接點 76"/>
              <p:cNvCxnSpPr/>
              <p:nvPr/>
            </p:nvCxnSpPr>
            <p:spPr>
              <a:xfrm flipV="1">
                <a:off x="4658287" y="3797729"/>
                <a:ext cx="156532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文字方塊 77"/>
              <p:cNvSpPr txBox="1"/>
              <p:nvPr/>
            </p:nvSpPr>
            <p:spPr>
              <a:xfrm>
                <a:off x="4573594" y="2699726"/>
                <a:ext cx="447763" cy="101847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TW" sz="12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800" spc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直線接點 79"/>
              <p:cNvCxnSpPr/>
              <p:nvPr/>
            </p:nvCxnSpPr>
            <p:spPr>
              <a:xfrm>
                <a:off x="638514" y="2345570"/>
                <a:ext cx="1897026" cy="1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矩形 80"/>
              <p:cNvSpPr/>
              <p:nvPr/>
            </p:nvSpPr>
            <p:spPr>
              <a:xfrm>
                <a:off x="619791" y="2106119"/>
                <a:ext cx="1915914" cy="1539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b="1" dirty="0">
                  <a:latin typeface="Gill Sans MT" pitchFamily="34" charset="0"/>
                </a:endParaRPr>
              </a:p>
            </p:txBody>
          </p:sp>
          <p:cxnSp>
            <p:nvCxnSpPr>
              <p:cNvPr id="98" name="直線接點 97"/>
              <p:cNvCxnSpPr/>
              <p:nvPr/>
            </p:nvCxnSpPr>
            <p:spPr>
              <a:xfrm>
                <a:off x="639461" y="2211265"/>
                <a:ext cx="1897026" cy="1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文字方塊 100"/>
              <p:cNvSpPr txBox="1"/>
              <p:nvPr/>
            </p:nvSpPr>
            <p:spPr>
              <a:xfrm>
                <a:off x="5441763" y="2746632"/>
                <a:ext cx="525112" cy="373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rPr>
                  <a:t>get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927759" y="2126854"/>
                <a:ext cx="1915916" cy="195092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111" name="弧形 110"/>
              <p:cNvSpPr/>
              <p:nvPr/>
            </p:nvSpPr>
            <p:spPr>
              <a:xfrm rot="21239347" flipH="1">
                <a:off x="6947033" y="1872307"/>
                <a:ext cx="1292121" cy="254547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112" name="弧形 111"/>
              <p:cNvSpPr/>
              <p:nvPr/>
            </p:nvSpPr>
            <p:spPr>
              <a:xfrm rot="360653">
                <a:off x="7532280" y="1861828"/>
                <a:ext cx="1292121" cy="254547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113" name="文字方塊 112"/>
              <p:cNvSpPr txBox="1"/>
              <p:nvPr/>
            </p:nvSpPr>
            <p:spPr>
              <a:xfrm>
                <a:off x="7616765" y="1764714"/>
                <a:ext cx="628113" cy="317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05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" name="弧形 107"/>
              <p:cNvSpPr/>
              <p:nvPr/>
            </p:nvSpPr>
            <p:spPr>
              <a:xfrm rot="15839347" flipH="1">
                <a:off x="6166535" y="3253739"/>
                <a:ext cx="1235653" cy="255555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109" name="弧形 108"/>
              <p:cNvSpPr/>
              <p:nvPr/>
            </p:nvSpPr>
            <p:spPr>
              <a:xfrm rot="16560653">
                <a:off x="6156015" y="2694068"/>
                <a:ext cx="1235653" cy="255555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110" name="文字方塊 109"/>
              <p:cNvSpPr txBox="1"/>
              <p:nvPr/>
            </p:nvSpPr>
            <p:spPr>
              <a:xfrm>
                <a:off x="6362212" y="2980071"/>
                <a:ext cx="565922" cy="317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tx1"/>
                    </a:solidFill>
                  </a:rPr>
                  <a:t>1324</a:t>
                </a:r>
                <a:endParaRPr lang="zh-TW" altLang="en-US" sz="105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4" name="文字方塊 113"/>
              <p:cNvSpPr txBox="1"/>
              <p:nvPr/>
            </p:nvSpPr>
            <p:spPr>
              <a:xfrm>
                <a:off x="7352167" y="1255955"/>
                <a:ext cx="1199466" cy="410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OUT_X</a:t>
                </a:r>
                <a:endParaRPr lang="zh-TW" altLang="en-US" sz="11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5" name="直線接點 114"/>
              <p:cNvCxnSpPr/>
              <p:nvPr/>
            </p:nvCxnSpPr>
            <p:spPr>
              <a:xfrm>
                <a:off x="6932379" y="2255276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/>
              <p:cNvCxnSpPr/>
              <p:nvPr/>
            </p:nvCxnSpPr>
            <p:spPr>
              <a:xfrm>
                <a:off x="6932379" y="2394384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/>
              <p:cNvCxnSpPr/>
              <p:nvPr/>
            </p:nvCxnSpPr>
            <p:spPr>
              <a:xfrm>
                <a:off x="6923017" y="2533492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文字方塊 117"/>
              <p:cNvSpPr txBox="1"/>
              <p:nvPr/>
            </p:nvSpPr>
            <p:spPr>
              <a:xfrm>
                <a:off x="7991929" y="2604072"/>
                <a:ext cx="559704" cy="900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endParaRPr lang="zh-TW" altLang="en-US" sz="1800" spc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9" name="直線接點 118"/>
              <p:cNvCxnSpPr/>
              <p:nvPr/>
            </p:nvCxnSpPr>
            <p:spPr>
              <a:xfrm>
                <a:off x="6935195" y="3932095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/>
              <p:cNvCxnSpPr/>
              <p:nvPr/>
            </p:nvCxnSpPr>
            <p:spPr>
              <a:xfrm>
                <a:off x="6923017" y="3772008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/>
              <p:cNvCxnSpPr/>
              <p:nvPr/>
            </p:nvCxnSpPr>
            <p:spPr>
              <a:xfrm>
                <a:off x="6941741" y="3632899"/>
                <a:ext cx="1897026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文字方塊 121"/>
              <p:cNvSpPr txBox="1"/>
              <p:nvPr/>
            </p:nvSpPr>
            <p:spPr>
              <a:xfrm>
                <a:off x="7199406" y="2656096"/>
                <a:ext cx="447763" cy="214055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TW" sz="12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800" spc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文字方塊 122"/>
              <p:cNvSpPr txBox="1"/>
              <p:nvPr/>
            </p:nvSpPr>
            <p:spPr>
              <a:xfrm>
                <a:off x="8195518" y="2643633"/>
                <a:ext cx="447763" cy="214055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TW" sz="12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800" spc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文字方塊 123"/>
              <p:cNvSpPr txBox="1"/>
              <p:nvPr/>
            </p:nvSpPr>
            <p:spPr>
              <a:xfrm>
                <a:off x="7697462" y="2656096"/>
                <a:ext cx="447763" cy="214055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TW" sz="12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800" spc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5" name="直線接點 124"/>
              <p:cNvCxnSpPr/>
              <p:nvPr/>
            </p:nvCxnSpPr>
            <p:spPr>
              <a:xfrm>
                <a:off x="6941741" y="2342142"/>
                <a:ext cx="1897026" cy="1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6" name="矩形 125"/>
              <p:cNvSpPr/>
              <p:nvPr/>
            </p:nvSpPr>
            <p:spPr>
              <a:xfrm>
                <a:off x="6923017" y="2102691"/>
                <a:ext cx="1915914" cy="1539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b="1" dirty="0">
                  <a:latin typeface="Gill Sans MT" pitchFamily="34" charset="0"/>
                </a:endParaRPr>
              </a:p>
            </p:txBody>
          </p:sp>
          <p:cxnSp>
            <p:nvCxnSpPr>
              <p:cNvPr id="127" name="直線接點 126"/>
              <p:cNvCxnSpPr/>
              <p:nvPr/>
            </p:nvCxnSpPr>
            <p:spPr>
              <a:xfrm>
                <a:off x="6942687" y="2207837"/>
                <a:ext cx="1897026" cy="1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向右箭號 141"/>
              <p:cNvSpPr/>
              <p:nvPr/>
            </p:nvSpPr>
            <p:spPr>
              <a:xfrm>
                <a:off x="5154740" y="3036482"/>
                <a:ext cx="1196952" cy="219345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143" name="文字方塊 142"/>
              <p:cNvSpPr txBox="1"/>
              <p:nvPr/>
            </p:nvSpPr>
            <p:spPr>
              <a:xfrm>
                <a:off x="2956471" y="2722132"/>
                <a:ext cx="803020" cy="373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rPr>
                  <a:t>minus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145" name="直線接點 144"/>
              <p:cNvCxnSpPr/>
              <p:nvPr/>
            </p:nvCxnSpPr>
            <p:spPr>
              <a:xfrm flipV="1">
                <a:off x="4655899" y="3986622"/>
                <a:ext cx="156532" cy="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>
                <a:stCxn id="81" idx="3"/>
                <a:endCxn id="154" idx="3"/>
              </p:cNvCxnSpPr>
              <p:nvPr/>
            </p:nvCxnSpPr>
            <p:spPr>
              <a:xfrm>
                <a:off x="2535705" y="2183087"/>
                <a:ext cx="2113187" cy="244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矩形 153"/>
              <p:cNvSpPr/>
              <p:nvPr/>
            </p:nvSpPr>
            <p:spPr>
              <a:xfrm flipH="1">
                <a:off x="4648892" y="2136573"/>
                <a:ext cx="172818" cy="141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b="1" dirty="0">
                  <a:latin typeface="Gill Sans MT" pitchFamily="34" charset="0"/>
                </a:endParaRPr>
              </a:p>
            </p:txBody>
          </p:sp>
          <p:cxnSp>
            <p:nvCxnSpPr>
              <p:cNvPr id="156" name="直線接點 155"/>
              <p:cNvCxnSpPr>
                <a:stCxn id="154" idx="1"/>
                <a:endCxn id="126" idx="1"/>
              </p:cNvCxnSpPr>
              <p:nvPr/>
            </p:nvCxnSpPr>
            <p:spPr>
              <a:xfrm flipV="1">
                <a:off x="4821710" y="2179659"/>
                <a:ext cx="2101307" cy="2785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群組 28"/>
          <p:cNvGrpSpPr/>
          <p:nvPr/>
        </p:nvGrpSpPr>
        <p:grpSpPr>
          <a:xfrm>
            <a:off x="330366" y="3024422"/>
            <a:ext cx="6559565" cy="3605277"/>
            <a:chOff x="330366" y="3024422"/>
            <a:chExt cx="6559565" cy="3605277"/>
          </a:xfrm>
        </p:grpSpPr>
        <p:grpSp>
          <p:nvGrpSpPr>
            <p:cNvPr id="19" name="群組 18"/>
            <p:cNvGrpSpPr/>
            <p:nvPr/>
          </p:nvGrpSpPr>
          <p:grpSpPr>
            <a:xfrm>
              <a:off x="3779175" y="3369985"/>
              <a:ext cx="3110756" cy="3252779"/>
              <a:chOff x="234045" y="3468313"/>
              <a:chExt cx="2618595" cy="2738148"/>
            </a:xfrm>
          </p:grpSpPr>
          <p:pic>
            <p:nvPicPr>
              <p:cNvPr id="149" name="圖片 1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045" y="3468313"/>
                <a:ext cx="2618595" cy="2738148"/>
              </a:xfrm>
              <a:prstGeom prst="rect">
                <a:avLst/>
              </a:prstGeom>
            </p:spPr>
          </p:pic>
          <p:sp>
            <p:nvSpPr>
              <p:cNvPr id="151" name="矩形 150"/>
              <p:cNvSpPr/>
              <p:nvPr/>
            </p:nvSpPr>
            <p:spPr>
              <a:xfrm>
                <a:off x="2132038" y="5326556"/>
                <a:ext cx="350606" cy="35060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159" name="文字方塊 158"/>
            <p:cNvSpPr txBox="1"/>
            <p:nvPr/>
          </p:nvSpPr>
          <p:spPr>
            <a:xfrm>
              <a:off x="2142096" y="6105801"/>
              <a:ext cx="4021277" cy="347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TW" sz="2000" spc="300" dirty="0" smtClean="0"/>
            </a:p>
          </p:txBody>
        </p:sp>
        <p:pic>
          <p:nvPicPr>
            <p:cNvPr id="160" name="圖片 159"/>
            <p:cNvPicPr>
              <a:picLocks noChangeAspect="1"/>
            </p:cNvPicPr>
            <p:nvPr/>
          </p:nvPicPr>
          <p:blipFill rotWithShape="1">
            <a:blip r:embed="rId5"/>
            <a:srcRect b="3429"/>
            <a:stretch/>
          </p:blipFill>
          <p:spPr>
            <a:xfrm>
              <a:off x="330366" y="3362815"/>
              <a:ext cx="3143874" cy="3266884"/>
            </a:xfrm>
            <a:prstGeom prst="rect">
              <a:avLst/>
            </a:prstGeom>
          </p:spPr>
        </p:pic>
        <p:sp>
          <p:nvSpPr>
            <p:cNvPr id="181" name="文字方塊 180"/>
            <p:cNvSpPr txBox="1"/>
            <p:nvPr/>
          </p:nvSpPr>
          <p:spPr>
            <a:xfrm>
              <a:off x="1322992" y="3036642"/>
              <a:ext cx="1149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原始影像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4782954" y="3024422"/>
              <a:ext cx="1149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修正過後</a:t>
              </a: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3798117" y="3373499"/>
            <a:ext cx="3118816" cy="3254046"/>
            <a:chOff x="5131220" y="3229601"/>
            <a:chExt cx="3118816" cy="3254046"/>
          </a:xfrm>
        </p:grpSpPr>
        <p:grpSp>
          <p:nvGrpSpPr>
            <p:cNvPr id="20" name="群組 19"/>
            <p:cNvGrpSpPr/>
            <p:nvPr/>
          </p:nvGrpSpPr>
          <p:grpSpPr>
            <a:xfrm>
              <a:off x="5131220" y="3229601"/>
              <a:ext cx="3118816" cy="3254046"/>
              <a:chOff x="3600869" y="3323094"/>
              <a:chExt cx="3118816" cy="3254046"/>
            </a:xfrm>
          </p:grpSpPr>
          <p:pic>
            <p:nvPicPr>
              <p:cNvPr id="152" name="圖片 15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2365" y="3323094"/>
                <a:ext cx="3117320" cy="3254045"/>
              </a:xfrm>
              <a:prstGeom prst="rect">
                <a:avLst/>
              </a:prstGeom>
            </p:spPr>
          </p:pic>
          <p:sp>
            <p:nvSpPr>
              <p:cNvPr id="153" name="矩形 152"/>
              <p:cNvSpPr/>
              <p:nvPr/>
            </p:nvSpPr>
            <p:spPr>
              <a:xfrm>
                <a:off x="3600869" y="3323095"/>
                <a:ext cx="3117320" cy="3254045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cxnSp>
          <p:nvCxnSpPr>
            <p:cNvPr id="22" name="直線單箭頭接點 21"/>
            <p:cNvCxnSpPr/>
            <p:nvPr/>
          </p:nvCxnSpPr>
          <p:spPr>
            <a:xfrm>
              <a:off x="7136063" y="4090140"/>
              <a:ext cx="122147" cy="14401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單箭頭接點 164"/>
            <p:cNvCxnSpPr/>
            <p:nvPr/>
          </p:nvCxnSpPr>
          <p:spPr>
            <a:xfrm>
              <a:off x="7509049" y="4930757"/>
              <a:ext cx="122147" cy="14401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單箭頭接點 165"/>
            <p:cNvCxnSpPr/>
            <p:nvPr/>
          </p:nvCxnSpPr>
          <p:spPr>
            <a:xfrm flipV="1">
              <a:off x="7379382" y="5604824"/>
              <a:ext cx="129667" cy="1415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單箭頭接點 166"/>
            <p:cNvCxnSpPr/>
            <p:nvPr/>
          </p:nvCxnSpPr>
          <p:spPr>
            <a:xfrm>
              <a:off x="7069915" y="6076651"/>
              <a:ext cx="122147" cy="14401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167"/>
            <p:cNvCxnSpPr/>
            <p:nvPr/>
          </p:nvCxnSpPr>
          <p:spPr>
            <a:xfrm>
              <a:off x="6118111" y="4136590"/>
              <a:ext cx="122147" cy="14401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單箭頭接點 168"/>
            <p:cNvCxnSpPr/>
            <p:nvPr/>
          </p:nvCxnSpPr>
          <p:spPr>
            <a:xfrm>
              <a:off x="5344488" y="4387336"/>
              <a:ext cx="122147" cy="14401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單箭頭接點 169"/>
            <p:cNvCxnSpPr/>
            <p:nvPr/>
          </p:nvCxnSpPr>
          <p:spPr>
            <a:xfrm>
              <a:off x="6031149" y="6076651"/>
              <a:ext cx="122147" cy="14401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單箭頭接點 170"/>
            <p:cNvCxnSpPr/>
            <p:nvPr/>
          </p:nvCxnSpPr>
          <p:spPr>
            <a:xfrm flipH="1">
              <a:off x="5418923" y="5699812"/>
              <a:ext cx="157984" cy="10386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文字方塊 182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7003205" y="4057500"/>
            <a:ext cx="2412170" cy="1864012"/>
            <a:chOff x="7034881" y="3973491"/>
            <a:chExt cx="2412170" cy="1864012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6925" y="3973491"/>
              <a:ext cx="792554" cy="876320"/>
            </a:xfrm>
            <a:prstGeom prst="rect">
              <a:avLst/>
            </a:prstGeom>
          </p:spPr>
        </p:pic>
        <p:sp>
          <p:nvSpPr>
            <p:cNvPr id="184" name="文字方塊 183"/>
            <p:cNvSpPr txBox="1"/>
            <p:nvPr/>
          </p:nvSpPr>
          <p:spPr>
            <a:xfrm>
              <a:off x="7034881" y="5006506"/>
              <a:ext cx="2412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b="1" spc="3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6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16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Cell</a:t>
              </a:r>
              <a:r>
                <a:rPr lang="zh-TW" altLang="en-US" sz="16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缺陷像素</a:t>
              </a:r>
              <a:r>
                <a:rPr lang="en-US" altLang="zh-TW" sz="1600" b="1" spc="3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1600" b="1" spc="3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zh-TW" altLang="en-US" sz="16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修正後須保留</a:t>
              </a:r>
              <a:endParaRPr lang="en-US" altLang="zh-TW" sz="16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6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611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Method1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分析與改善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48" y="103164"/>
            <a:ext cx="505384" cy="50538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689773" y="1340768"/>
            <a:ext cx="3646583" cy="3861237"/>
            <a:chOff x="586557" y="840139"/>
            <a:chExt cx="2736305" cy="2861231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557" y="840139"/>
              <a:ext cx="2736304" cy="2861231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2915816" y="1412776"/>
              <a:ext cx="407046" cy="2880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370999" y="1370709"/>
            <a:ext cx="4295988" cy="3835468"/>
            <a:chOff x="533035" y="836712"/>
            <a:chExt cx="3361652" cy="2861231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035" y="836712"/>
              <a:ext cx="3361652" cy="2861231"/>
            </a:xfrm>
            <a:prstGeom prst="rect">
              <a:avLst/>
            </a:prstGeom>
          </p:spPr>
        </p:pic>
        <p:cxnSp>
          <p:nvCxnSpPr>
            <p:cNvPr id="34" name="直線單箭頭接點 33"/>
            <p:cNvCxnSpPr/>
            <p:nvPr/>
          </p:nvCxnSpPr>
          <p:spPr>
            <a:xfrm>
              <a:off x="635787" y="2250248"/>
              <a:ext cx="3096344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47" y="1396922"/>
            <a:ext cx="472675" cy="47267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786322" y="1427814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Method1 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anose="020B0503020204020204" pitchFamily="34" charset="-122"/>
              </a:rPr>
              <a:t>問題</a:t>
            </a:r>
            <a:endParaRPr lang="zh-CN" altLang="en-US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217263" y="1923074"/>
            <a:ext cx="337958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權重計算方向錯誤</a:t>
            </a:r>
            <a:endParaRPr lang="en-US" altLang="zh-TW" sz="1400" b="1" spc="300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endParaRPr lang="en-US" altLang="zh-TW" sz="1400" b="1" dirty="0" smtClean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r>
              <a:rPr lang="en-US" altLang="zh-TW" sz="1400" b="1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Gate noise </a:t>
            </a:r>
            <a:r>
              <a:rPr lang="en-US" altLang="zh-TW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(</a:t>
            </a: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水平</a:t>
            </a:r>
            <a:r>
              <a:rPr lang="en-US" altLang="zh-TW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)</a:t>
            </a: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濾除程度不足</a:t>
            </a:r>
            <a:endParaRPr lang="en-US" altLang="zh-TW" sz="1400" b="1" spc="300" dirty="0" smtClean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endParaRPr lang="en-US" altLang="zh-TW" sz="1400" b="1" spc="300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endParaRPr lang="en-US" altLang="zh-CN" sz="16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eaLnBrk="1" hangingPunct="1"/>
            <a:endParaRPr lang="en-US" altLang="zh-CN" sz="16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1325538" y="5312883"/>
            <a:ext cx="2375052" cy="3877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/>
              <a:t>Data Line</a:t>
            </a:r>
            <a:r>
              <a:rPr lang="zh-TW" altLang="en-US" sz="1400" b="1" dirty="0"/>
              <a:t> </a:t>
            </a:r>
            <a:r>
              <a:rPr lang="en-US" altLang="zh-TW" sz="1400" b="1" dirty="0" smtClean="0"/>
              <a:t>ADC Noise</a:t>
            </a:r>
            <a:endParaRPr lang="zh-TW" altLang="en-US" sz="1400" b="1" dirty="0"/>
          </a:p>
        </p:txBody>
      </p:sp>
      <p:sp>
        <p:nvSpPr>
          <p:cNvPr id="40" name="圓角矩形 39"/>
          <p:cNvSpPr/>
          <p:nvPr/>
        </p:nvSpPr>
        <p:spPr>
          <a:xfrm rot="5400000">
            <a:off x="3591971" y="2994357"/>
            <a:ext cx="2094533" cy="332906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/>
              <a:t>Gate Line 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Noise</a:t>
            </a:r>
            <a:endParaRPr lang="zh-TW" altLang="en-US" sz="1400" b="1" dirty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36" y="3251825"/>
            <a:ext cx="516295" cy="51629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769162" y="3398952"/>
            <a:ext cx="15520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sz="16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anose="020B0503020204020204" pitchFamily="34" charset="-122"/>
              </a:rPr>
              <a:t>Method2 </a:t>
            </a:r>
            <a:r>
              <a:rPr lang="zh-TW" altLang="en-US" sz="16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anose="020B0503020204020204" pitchFamily="34" charset="-122"/>
              </a:rPr>
              <a:t>方</a:t>
            </a:r>
            <a:r>
              <a:rPr lang="zh-TW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anose="020B0503020204020204" pitchFamily="34" charset="-122"/>
              </a:rPr>
              <a:t>法</a:t>
            </a:r>
            <a:endParaRPr lang="zh-CN" altLang="en-US" sz="16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217263" y="3980797"/>
            <a:ext cx="375615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變更</a:t>
            </a:r>
            <a:r>
              <a:rPr lang="zh-TW" altLang="en-US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權重</a:t>
            </a: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計算方向</a:t>
            </a:r>
            <a:r>
              <a:rPr lang="zh-TW" altLang="en-US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與方法</a:t>
            </a:r>
            <a:endParaRPr lang="en-US" altLang="zh-TW" sz="1400" b="1" spc="300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400" b="1" spc="300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執行兩次</a:t>
            </a:r>
            <a:r>
              <a:rPr lang="zh-TW" altLang="en-US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水平雜訊處理</a:t>
            </a:r>
            <a:endParaRPr lang="en-US" altLang="zh-TW" sz="1400" b="1" spc="300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b="1" spc="300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處理後再填回缺陷像</a:t>
            </a: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素</a:t>
            </a:r>
            <a:r>
              <a:rPr lang="en-US" altLang="zh-TW" sz="1400" b="1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(</a:t>
            </a:r>
            <a:r>
              <a:rPr lang="en-US" altLang="zh-TW" sz="1400" b="1" dirty="0" smtClean="0">
                <a:solidFill>
                  <a:srgbClr val="C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defect map</a:t>
            </a:r>
            <a:r>
              <a:rPr lang="en-US" altLang="zh-TW" sz="1400" b="1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)</a:t>
            </a:r>
            <a:endParaRPr lang="en-US" altLang="zh-CN" sz="14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74937" y="1019570"/>
            <a:ext cx="18414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經方法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</a:rPr>
              <a:t>一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處理</a:t>
            </a:r>
            <a:endParaRPr lang="zh-TW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87209" y="1039369"/>
            <a:ext cx="18414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局部放大</a:t>
            </a: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</a:p>
        </p:txBody>
      </p:sp>
      <p:sp>
        <p:nvSpPr>
          <p:cNvPr id="23" name="矩形 22"/>
          <p:cNvSpPr/>
          <p:nvPr/>
        </p:nvSpPr>
        <p:spPr>
          <a:xfrm>
            <a:off x="1442223" y="2945650"/>
            <a:ext cx="2544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水平</a:t>
            </a:r>
            <a:r>
              <a:rPr lang="en-US" altLang="zh-TW" sz="1600" b="1" dirty="0" smtClean="0">
                <a:solidFill>
                  <a:schemeClr val="bg1"/>
                </a:solidFill>
                <a:latin typeface="+mj-ea"/>
                <a:ea typeface="+mj-ea"/>
              </a:rPr>
              <a:t>Gate</a:t>
            </a:r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TW" sz="1600" b="1" dirty="0" smtClean="0">
                <a:solidFill>
                  <a:schemeClr val="bg1"/>
                </a:solidFill>
                <a:latin typeface="+mj-ea"/>
                <a:ea typeface="+mj-ea"/>
              </a:rPr>
              <a:t>noise</a:t>
            </a:r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依</a:t>
            </a:r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明顯</a:t>
            </a:r>
            <a:endParaRPr lang="zh-TW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47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22" y="88450"/>
            <a:ext cx="505384" cy="505384"/>
          </a:xfrm>
          <a:prstGeom prst="rect">
            <a:avLst/>
          </a:prstGeom>
        </p:spPr>
      </p:pic>
      <p:sp>
        <p:nvSpPr>
          <p:cNvPr id="100" name="文字方塊 99"/>
          <p:cNvSpPr txBox="1"/>
          <p:nvPr/>
        </p:nvSpPr>
        <p:spPr>
          <a:xfrm>
            <a:off x="582039" y="5953275"/>
            <a:ext cx="20162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算整行為中位數</a:t>
            </a:r>
            <a:endParaRPr lang="zh-TW" altLang="en-US" sz="1400" b="1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-128845" y="860760"/>
            <a:ext cx="2930637" cy="4301855"/>
            <a:chOff x="794126" y="1025457"/>
            <a:chExt cx="3586177" cy="5264116"/>
          </a:xfrm>
        </p:grpSpPr>
        <p:sp>
          <p:nvSpPr>
            <p:cNvPr id="73" name="矩形 72"/>
            <p:cNvSpPr/>
            <p:nvPr/>
          </p:nvSpPr>
          <p:spPr>
            <a:xfrm>
              <a:off x="1648514" y="2023636"/>
              <a:ext cx="2378210" cy="24312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74" name="群組 73"/>
            <p:cNvGrpSpPr/>
            <p:nvPr/>
          </p:nvGrpSpPr>
          <p:grpSpPr>
            <a:xfrm>
              <a:off x="1672438" y="1566625"/>
              <a:ext cx="2330362" cy="457011"/>
              <a:chOff x="-322689" y="3633295"/>
              <a:chExt cx="3212081" cy="603607"/>
            </a:xfrm>
          </p:grpSpPr>
          <p:sp>
            <p:nvSpPr>
              <p:cNvPr id="79" name="弧形 7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0" name="弧形 7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642894" y="3633295"/>
                <a:ext cx="1245643" cy="463488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75" name="群組 74"/>
            <p:cNvGrpSpPr/>
            <p:nvPr/>
          </p:nvGrpSpPr>
          <p:grpSpPr>
            <a:xfrm rot="16200000">
              <a:off x="92951" y="2820977"/>
              <a:ext cx="2237346" cy="834995"/>
              <a:chOff x="-322689" y="3134063"/>
              <a:chExt cx="3212081" cy="1102839"/>
            </a:xfrm>
          </p:grpSpPr>
          <p:sp>
            <p:nvSpPr>
              <p:cNvPr id="76" name="弧形 75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77" name="弧形 76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 rot="5400000">
                <a:off x="716965" y="3412659"/>
                <a:ext cx="1060998" cy="50380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1324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82" name="文字方塊 81"/>
            <p:cNvSpPr txBox="1"/>
            <p:nvPr/>
          </p:nvSpPr>
          <p:spPr>
            <a:xfrm>
              <a:off x="2633399" y="1025457"/>
              <a:ext cx="438425" cy="597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tx1"/>
                  </a:solidFill>
                </a:rPr>
                <a:t>x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直線接點 82"/>
            <p:cNvCxnSpPr/>
            <p:nvPr/>
          </p:nvCxnSpPr>
          <p:spPr>
            <a:xfrm>
              <a:off x="1806600" y="2023636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>
              <a:off x="1951750" y="2014565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2092368" y="2023636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群組 85"/>
            <p:cNvGrpSpPr/>
            <p:nvPr/>
          </p:nvGrpSpPr>
          <p:grpSpPr>
            <a:xfrm rot="16200000" flipV="1">
              <a:off x="2733996" y="4443183"/>
              <a:ext cx="535237" cy="2757377"/>
              <a:chOff x="8254979" y="3861535"/>
              <a:chExt cx="561973" cy="289511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8517831" y="4232777"/>
                <a:ext cx="210129" cy="252386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弧形 87"/>
              <p:cNvSpPr/>
              <p:nvPr/>
            </p:nvSpPr>
            <p:spPr>
              <a:xfrm rot="15839347" flipH="1">
                <a:off x="7613112" y="5778930"/>
                <a:ext cx="1616798" cy="33306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9" name="弧形 88"/>
              <p:cNvSpPr/>
              <p:nvPr/>
            </p:nvSpPr>
            <p:spPr>
              <a:xfrm rot="16560653">
                <a:off x="7620265" y="4844823"/>
                <a:ext cx="1616798" cy="33306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0" name="弧形 89"/>
              <p:cNvSpPr/>
              <p:nvPr/>
            </p:nvSpPr>
            <p:spPr>
              <a:xfrm rot="15600450">
                <a:off x="8473407" y="4150333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 rot="5400000">
                <a:off x="8468656" y="3864586"/>
                <a:ext cx="351347" cy="345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b="1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弧形 91"/>
              <p:cNvSpPr/>
              <p:nvPr/>
            </p:nvSpPr>
            <p:spPr>
              <a:xfrm rot="5999550" flipH="1">
                <a:off x="8519797" y="4150333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  <p:cxnSp>
          <p:nvCxnSpPr>
            <p:cNvPr id="93" name="直線接點 92"/>
            <p:cNvCxnSpPr/>
            <p:nvPr/>
          </p:nvCxnSpPr>
          <p:spPr>
            <a:xfrm flipV="1">
              <a:off x="1727022" y="4445823"/>
              <a:ext cx="0" cy="118409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 flipV="1">
              <a:off x="1888048" y="4445823"/>
              <a:ext cx="0" cy="118409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線接點 94"/>
            <p:cNvCxnSpPr/>
            <p:nvPr/>
          </p:nvCxnSpPr>
          <p:spPr>
            <a:xfrm flipV="1">
              <a:off x="2033197" y="4445823"/>
              <a:ext cx="0" cy="118409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線接點 95"/>
            <p:cNvCxnSpPr/>
            <p:nvPr/>
          </p:nvCxnSpPr>
          <p:spPr>
            <a:xfrm>
              <a:off x="1799798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1951750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/>
            <p:nvPr/>
          </p:nvCxnSpPr>
          <p:spPr>
            <a:xfrm>
              <a:off x="2119580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字方塊 98"/>
            <p:cNvSpPr txBox="1"/>
            <p:nvPr/>
          </p:nvSpPr>
          <p:spPr>
            <a:xfrm>
              <a:off x="2474389" y="5930861"/>
              <a:ext cx="712442" cy="358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1078301" y="5527851"/>
              <a:ext cx="338212" cy="42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chemeClr val="tx1"/>
                  </a:solidFill>
                </a:rPr>
                <a:t>A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2175515" y="2889743"/>
              <a:ext cx="1634132" cy="55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2227776" y="5410113"/>
              <a:ext cx="1634132" cy="55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254758" y="4687708"/>
              <a:ext cx="1634132" cy="55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直線接點 140"/>
            <p:cNvCxnSpPr/>
            <p:nvPr/>
          </p:nvCxnSpPr>
          <p:spPr>
            <a:xfrm>
              <a:off x="3593985" y="2033500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>
              <a:off x="3736826" y="2019430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接點 142"/>
            <p:cNvCxnSpPr/>
            <p:nvPr/>
          </p:nvCxnSpPr>
          <p:spPr>
            <a:xfrm>
              <a:off x="3880202" y="2023635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接點 143"/>
            <p:cNvCxnSpPr/>
            <p:nvPr/>
          </p:nvCxnSpPr>
          <p:spPr>
            <a:xfrm>
              <a:off x="3593985" y="5641446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接點 145"/>
            <p:cNvCxnSpPr/>
            <p:nvPr/>
          </p:nvCxnSpPr>
          <p:spPr>
            <a:xfrm>
              <a:off x="3737019" y="5640084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接點 147"/>
            <p:cNvCxnSpPr/>
            <p:nvPr/>
          </p:nvCxnSpPr>
          <p:spPr>
            <a:xfrm flipV="1">
              <a:off x="3805533" y="4433272"/>
              <a:ext cx="0" cy="118409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直線接點 148"/>
            <p:cNvCxnSpPr/>
            <p:nvPr/>
          </p:nvCxnSpPr>
          <p:spPr>
            <a:xfrm flipV="1">
              <a:off x="3950191" y="4433274"/>
              <a:ext cx="0" cy="118409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/>
            <p:nvPr/>
          </p:nvCxnSpPr>
          <p:spPr>
            <a:xfrm>
              <a:off x="3880202" y="5636215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/>
            <p:cNvCxnSpPr/>
            <p:nvPr/>
          </p:nvCxnSpPr>
          <p:spPr>
            <a:xfrm flipV="1">
              <a:off x="3687235" y="4433270"/>
              <a:ext cx="0" cy="118409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38381" y="5216988"/>
                <a:ext cx="24227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m:rPr>
                          <m:sty m:val="p"/>
                        </m:rPr>
                        <a:rPr lang="en-US" altLang="zh-TW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zh-TW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𝑚𝑒𝑑𝑖𝑎𝑛</m:t>
                      </m:r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en-US" altLang="zh-TW" sz="1400" dirty="0">
                          <a:solidFill>
                            <a:schemeClr val="tx1"/>
                          </a:solidFill>
                        </a:rPr>
                        <m:t>[ : , </m:t>
                      </m:r>
                      <m:r>
                        <m:rPr>
                          <m:nor/>
                        </m:rPr>
                        <a:rPr lang="en-US" altLang="zh-TW" sz="1400" dirty="0">
                          <a:solidFill>
                            <a:schemeClr val="tx1"/>
                          </a:solidFill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TW" sz="1400" dirty="0">
                          <a:solidFill>
                            <a:schemeClr val="tx1"/>
                          </a:solidFill>
                        </a:rPr>
                        <m:t> ])</m:t>
                      </m:r>
                    </m:oMath>
                  </m:oMathPara>
                </a14:m>
                <a:endParaRPr lang="en-US" altLang="zh-TW" sz="1400" dirty="0" smtClean="0">
                  <a:solidFill>
                    <a:schemeClr val="tx1"/>
                  </a:solidFill>
                </a:endParaRPr>
              </a:p>
              <a:p>
                <a:endParaRPr lang="en-US" altLang="zh-TW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1" y="5216988"/>
                <a:ext cx="2422715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252" r="-12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56927" y="163401"/>
            <a:ext cx="169463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資料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前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處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理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113288" y="956515"/>
            <a:ext cx="3414838" cy="4412771"/>
            <a:chOff x="5813588" y="1108717"/>
            <a:chExt cx="3414838" cy="4267541"/>
          </a:xfrm>
        </p:grpSpPr>
        <p:sp>
          <p:nvSpPr>
            <p:cNvPr id="53" name="圓角矩形 52"/>
            <p:cNvSpPr/>
            <p:nvPr/>
          </p:nvSpPr>
          <p:spPr>
            <a:xfrm>
              <a:off x="5813588" y="1108717"/>
              <a:ext cx="3198650" cy="4191175"/>
            </a:xfrm>
            <a:prstGeom prst="roundRect">
              <a:avLst/>
            </a:prstGeom>
            <a:solidFill>
              <a:srgbClr val="E7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Gill Sans MT" pitchFamily="34" charset="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6053804" y="4624699"/>
              <a:ext cx="3055384" cy="751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每行為運算單位減去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矩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陣Ａ中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相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對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位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置</a:t>
              </a:r>
              <a:endPara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lvl="0"/>
              <a:endParaRPr lang="en-US" altLang="zh-TW" sz="11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lvl="0"/>
              <a:endParaRPr lang="zh-TW" altLang="zh-TW" sz="11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endParaRPr lang="zh-TW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群組 62"/>
            <p:cNvGrpSpPr/>
            <p:nvPr/>
          </p:nvGrpSpPr>
          <p:grpSpPr>
            <a:xfrm>
              <a:off x="6121562" y="1775259"/>
              <a:ext cx="2530107" cy="640888"/>
              <a:chOff x="1078301" y="5471405"/>
              <a:chExt cx="3288009" cy="788960"/>
            </a:xfrm>
          </p:grpSpPr>
          <p:grpSp>
            <p:nvGrpSpPr>
              <p:cNvPr id="162" name="群組 161"/>
              <p:cNvGrpSpPr/>
              <p:nvPr/>
            </p:nvGrpSpPr>
            <p:grpSpPr>
              <a:xfrm rot="16200000" flipV="1">
                <a:off x="2760842" y="4484034"/>
                <a:ext cx="458108" cy="2752828"/>
                <a:chOff x="8254979" y="3876227"/>
                <a:chExt cx="480992" cy="2890334"/>
              </a:xfrm>
            </p:grpSpPr>
            <p:sp>
              <p:nvSpPr>
                <p:cNvPr id="171" name="矩形 170"/>
                <p:cNvSpPr/>
                <p:nvPr/>
              </p:nvSpPr>
              <p:spPr>
                <a:xfrm>
                  <a:off x="8517922" y="4242693"/>
                  <a:ext cx="210129" cy="252386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弧形 171"/>
                <p:cNvSpPr/>
                <p:nvPr/>
              </p:nvSpPr>
              <p:spPr>
                <a:xfrm rot="15839347" flipH="1">
                  <a:off x="7613112" y="5778930"/>
                  <a:ext cx="1616798" cy="33306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  <p:sp>
              <p:nvSpPr>
                <p:cNvPr id="173" name="弧形 172"/>
                <p:cNvSpPr/>
                <p:nvPr/>
              </p:nvSpPr>
              <p:spPr>
                <a:xfrm rot="16560653">
                  <a:off x="7620265" y="4844823"/>
                  <a:ext cx="1616798" cy="33306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  <p:sp>
              <p:nvSpPr>
                <p:cNvPr id="174" name="弧形 173"/>
                <p:cNvSpPr/>
                <p:nvPr/>
              </p:nvSpPr>
              <p:spPr>
                <a:xfrm rot="15600450">
                  <a:off x="8473407" y="4150333"/>
                  <a:ext cx="231161" cy="164887"/>
                </a:xfrm>
                <a:prstGeom prst="arc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  <p:sp>
              <p:nvSpPr>
                <p:cNvPr id="175" name="文字方塊 174"/>
                <p:cNvSpPr txBox="1"/>
                <p:nvPr/>
              </p:nvSpPr>
              <p:spPr>
                <a:xfrm rot="5400000">
                  <a:off x="8428007" y="3890225"/>
                  <a:ext cx="321962" cy="293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800" b="1" dirty="0" smtClean="0">
                      <a:solidFill>
                        <a:schemeClr val="tx1"/>
                      </a:solidFill>
                    </a:rPr>
                    <a:t>1</a:t>
                  </a:r>
                  <a:endParaRPr lang="zh-TW" alt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弧形 175"/>
                <p:cNvSpPr/>
                <p:nvPr/>
              </p:nvSpPr>
              <p:spPr>
                <a:xfrm rot="5999550" flipH="1">
                  <a:off x="8519797" y="4150333"/>
                  <a:ext cx="231161" cy="164887"/>
                </a:xfrm>
                <a:prstGeom prst="arc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  <p:cxnSp>
            <p:nvCxnSpPr>
              <p:cNvPr id="163" name="直線接點 162"/>
              <p:cNvCxnSpPr/>
              <p:nvPr/>
            </p:nvCxnSpPr>
            <p:spPr>
              <a:xfrm>
                <a:off x="1799798" y="56389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接點 163"/>
              <p:cNvCxnSpPr/>
              <p:nvPr/>
            </p:nvCxnSpPr>
            <p:spPr>
              <a:xfrm>
                <a:off x="1951750" y="56389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接點 164"/>
              <p:cNvCxnSpPr/>
              <p:nvPr/>
            </p:nvCxnSpPr>
            <p:spPr>
              <a:xfrm>
                <a:off x="2119580" y="56389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文字方塊 165"/>
              <p:cNvSpPr txBox="1"/>
              <p:nvPr/>
            </p:nvSpPr>
            <p:spPr>
              <a:xfrm>
                <a:off x="2572744" y="5940388"/>
                <a:ext cx="639956" cy="31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7" name="文字方塊 166"/>
              <p:cNvSpPr txBox="1"/>
              <p:nvPr/>
            </p:nvSpPr>
            <p:spPr>
              <a:xfrm>
                <a:off x="1078301" y="5527851"/>
                <a:ext cx="338213" cy="359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chemeClr val="tx1"/>
                    </a:solidFill>
                  </a:rPr>
                  <a:t>A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 167"/>
              <p:cNvSpPr/>
              <p:nvPr/>
            </p:nvSpPr>
            <p:spPr>
              <a:xfrm>
                <a:off x="2245505" y="5471405"/>
                <a:ext cx="1339906" cy="439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600" spc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9" name="直線接點 168"/>
              <p:cNvCxnSpPr/>
              <p:nvPr/>
            </p:nvCxnSpPr>
            <p:spPr>
              <a:xfrm>
                <a:off x="3737019" y="5640084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>
                <a:off x="3880202" y="5636215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群組 64"/>
            <p:cNvGrpSpPr/>
            <p:nvPr/>
          </p:nvGrpSpPr>
          <p:grpSpPr>
            <a:xfrm>
              <a:off x="6363360" y="2663511"/>
              <a:ext cx="338553" cy="1679602"/>
              <a:chOff x="1126280" y="1142789"/>
              <a:chExt cx="439968" cy="2067661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1180164" y="1142789"/>
                <a:ext cx="160752" cy="2067661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b="1" dirty="0">
                  <a:latin typeface="Gill Sans MT" pitchFamily="34" charset="0"/>
                </a:endParaRPr>
              </a:p>
            </p:txBody>
          </p:sp>
          <p:grpSp>
            <p:nvGrpSpPr>
              <p:cNvPr id="131" name="群組 130"/>
              <p:cNvGrpSpPr/>
              <p:nvPr/>
            </p:nvGrpSpPr>
            <p:grpSpPr>
              <a:xfrm rot="5400000">
                <a:off x="1118075" y="1333955"/>
                <a:ext cx="292255" cy="153420"/>
                <a:chOff x="6020824" y="3423923"/>
                <a:chExt cx="292255" cy="210631"/>
              </a:xfrm>
            </p:grpSpPr>
            <p:cxnSp>
              <p:nvCxnSpPr>
                <p:cNvPr id="137" name="直線接點 136"/>
                <p:cNvCxnSpPr/>
                <p:nvPr/>
              </p:nvCxnSpPr>
              <p:spPr>
                <a:xfrm>
                  <a:off x="6020824" y="3424891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接點 144"/>
                <p:cNvCxnSpPr/>
                <p:nvPr/>
              </p:nvCxnSpPr>
              <p:spPr>
                <a:xfrm>
                  <a:off x="6161701" y="3423923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接點 146"/>
                <p:cNvCxnSpPr/>
                <p:nvPr/>
              </p:nvCxnSpPr>
              <p:spPr>
                <a:xfrm>
                  <a:off x="6313079" y="3434420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群組 131"/>
              <p:cNvGrpSpPr/>
              <p:nvPr/>
            </p:nvGrpSpPr>
            <p:grpSpPr>
              <a:xfrm rot="5400000">
                <a:off x="1110429" y="2858911"/>
                <a:ext cx="292255" cy="153420"/>
                <a:chOff x="6020824" y="3423923"/>
                <a:chExt cx="292255" cy="210631"/>
              </a:xfrm>
            </p:grpSpPr>
            <p:cxnSp>
              <p:nvCxnSpPr>
                <p:cNvPr id="134" name="直線接點 133"/>
                <p:cNvCxnSpPr/>
                <p:nvPr/>
              </p:nvCxnSpPr>
              <p:spPr>
                <a:xfrm>
                  <a:off x="6020824" y="3424891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線接點 134"/>
                <p:cNvCxnSpPr/>
                <p:nvPr/>
              </p:nvCxnSpPr>
              <p:spPr>
                <a:xfrm>
                  <a:off x="6161701" y="3423923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線接點 135"/>
                <p:cNvCxnSpPr/>
                <p:nvPr/>
              </p:nvCxnSpPr>
              <p:spPr>
                <a:xfrm>
                  <a:off x="6313079" y="3434420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矩形 132"/>
              <p:cNvSpPr/>
              <p:nvPr/>
            </p:nvSpPr>
            <p:spPr>
              <a:xfrm rot="5400000">
                <a:off x="859631" y="2050291"/>
                <a:ext cx="973265" cy="43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spc="600" dirty="0" smtClean="0">
                    <a:solidFill>
                      <a:schemeClr val="tx1"/>
                    </a:solidFill>
                  </a:rPr>
                  <a:t>……</a:t>
                </a:r>
                <a:endParaRPr lang="zh-TW" altLang="en-US" sz="1600" spc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文字方塊 65"/>
            <p:cNvSpPr txBox="1"/>
            <p:nvPr/>
          </p:nvSpPr>
          <p:spPr>
            <a:xfrm>
              <a:off x="6673201" y="1408047"/>
              <a:ext cx="2555225" cy="25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col-median array</a:t>
              </a:r>
              <a:endParaRPr lang="zh-TW" alt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7" name="直線單箭頭接點 66"/>
            <p:cNvCxnSpPr/>
            <p:nvPr/>
          </p:nvCxnSpPr>
          <p:spPr>
            <a:xfrm>
              <a:off x="6598221" y="1993565"/>
              <a:ext cx="867283" cy="126349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7412913" y="3364389"/>
              <a:ext cx="173612" cy="1832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Gill Sans MT" pitchFamily="34" charset="0"/>
              </a:endParaRPr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8406186" y="2663511"/>
              <a:ext cx="338553" cy="1679602"/>
              <a:chOff x="1126280" y="1142789"/>
              <a:chExt cx="439968" cy="2067661"/>
            </a:xfrm>
          </p:grpSpPr>
          <p:sp>
            <p:nvSpPr>
              <p:cNvPr id="120" name="矩形 119"/>
              <p:cNvSpPr/>
              <p:nvPr/>
            </p:nvSpPr>
            <p:spPr>
              <a:xfrm>
                <a:off x="1180164" y="1142789"/>
                <a:ext cx="160752" cy="206766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b="1" dirty="0">
                  <a:latin typeface="Gill Sans MT" pitchFamily="34" charset="0"/>
                </a:endParaRPr>
              </a:p>
            </p:txBody>
          </p:sp>
          <p:grpSp>
            <p:nvGrpSpPr>
              <p:cNvPr id="121" name="群組 120"/>
              <p:cNvGrpSpPr/>
              <p:nvPr/>
            </p:nvGrpSpPr>
            <p:grpSpPr>
              <a:xfrm rot="5400000">
                <a:off x="1118075" y="1333955"/>
                <a:ext cx="292255" cy="153420"/>
                <a:chOff x="6020824" y="3423923"/>
                <a:chExt cx="292255" cy="210631"/>
              </a:xfrm>
            </p:grpSpPr>
            <p:cxnSp>
              <p:nvCxnSpPr>
                <p:cNvPr id="127" name="直線接點 126"/>
                <p:cNvCxnSpPr/>
                <p:nvPr/>
              </p:nvCxnSpPr>
              <p:spPr>
                <a:xfrm>
                  <a:off x="6020824" y="3424891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接點 127"/>
                <p:cNvCxnSpPr/>
                <p:nvPr/>
              </p:nvCxnSpPr>
              <p:spPr>
                <a:xfrm>
                  <a:off x="6161701" y="3423923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接點 128"/>
                <p:cNvCxnSpPr/>
                <p:nvPr/>
              </p:nvCxnSpPr>
              <p:spPr>
                <a:xfrm>
                  <a:off x="6313079" y="3434420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群組 121"/>
              <p:cNvGrpSpPr/>
              <p:nvPr/>
            </p:nvGrpSpPr>
            <p:grpSpPr>
              <a:xfrm rot="5400000">
                <a:off x="1110429" y="2858911"/>
                <a:ext cx="292255" cy="153420"/>
                <a:chOff x="6020824" y="3423923"/>
                <a:chExt cx="292255" cy="210631"/>
              </a:xfrm>
            </p:grpSpPr>
            <p:cxnSp>
              <p:nvCxnSpPr>
                <p:cNvPr id="124" name="直線接點 123"/>
                <p:cNvCxnSpPr/>
                <p:nvPr/>
              </p:nvCxnSpPr>
              <p:spPr>
                <a:xfrm>
                  <a:off x="6020824" y="3424891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接點 124"/>
                <p:cNvCxnSpPr/>
                <p:nvPr/>
              </p:nvCxnSpPr>
              <p:spPr>
                <a:xfrm>
                  <a:off x="6161701" y="3423923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線接點 125"/>
                <p:cNvCxnSpPr/>
                <p:nvPr/>
              </p:nvCxnSpPr>
              <p:spPr>
                <a:xfrm>
                  <a:off x="6313079" y="3434420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矩形 122"/>
              <p:cNvSpPr/>
              <p:nvPr/>
            </p:nvSpPr>
            <p:spPr>
              <a:xfrm rot="5400000">
                <a:off x="859631" y="2050291"/>
                <a:ext cx="973265" cy="43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spc="600" dirty="0" smtClean="0">
                    <a:solidFill>
                      <a:schemeClr val="tx1"/>
                    </a:solidFill>
                  </a:rPr>
                  <a:t>……</a:t>
                </a:r>
                <a:endParaRPr lang="zh-TW" altLang="en-US" sz="1600" spc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向右箭號 104"/>
            <p:cNvSpPr/>
            <p:nvPr/>
          </p:nvSpPr>
          <p:spPr>
            <a:xfrm>
              <a:off x="7697673" y="3392135"/>
              <a:ext cx="597403" cy="147417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Gill Sans MT" pitchFamily="34" charset="0"/>
              </a:endParaRPr>
            </a:p>
          </p:txBody>
        </p:sp>
        <p:sp>
          <p:nvSpPr>
            <p:cNvPr id="106" name="向右箭號 105"/>
            <p:cNvSpPr/>
            <p:nvPr/>
          </p:nvSpPr>
          <p:spPr>
            <a:xfrm>
              <a:off x="6707240" y="3382318"/>
              <a:ext cx="597403" cy="147417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Gill Sans MT" pitchFamily="34" charset="0"/>
              </a:endParaRP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7271529" y="3631582"/>
              <a:ext cx="567784" cy="259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Minus</a:t>
              </a:r>
              <a:endParaRPr lang="zh-TW" altLang="en-US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508525" y="1235300"/>
            <a:ext cx="2469509" cy="2801656"/>
            <a:chOff x="2791515" y="3196274"/>
            <a:chExt cx="2170715" cy="2462675"/>
          </a:xfrm>
        </p:grpSpPr>
        <p:grpSp>
          <p:nvGrpSpPr>
            <p:cNvPr id="54" name="群組 53"/>
            <p:cNvGrpSpPr/>
            <p:nvPr/>
          </p:nvGrpSpPr>
          <p:grpSpPr>
            <a:xfrm>
              <a:off x="2791515" y="3634389"/>
              <a:ext cx="2142622" cy="2024560"/>
              <a:chOff x="541461" y="3852227"/>
              <a:chExt cx="2784452" cy="2492319"/>
            </a:xfrm>
          </p:grpSpPr>
          <p:sp>
            <p:nvSpPr>
              <p:cNvPr id="183" name="矩形 182"/>
              <p:cNvSpPr/>
              <p:nvPr/>
            </p:nvSpPr>
            <p:spPr>
              <a:xfrm>
                <a:off x="1154222" y="4256127"/>
                <a:ext cx="2171691" cy="206766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4" name="群組 183"/>
              <p:cNvGrpSpPr/>
              <p:nvPr/>
            </p:nvGrpSpPr>
            <p:grpSpPr>
              <a:xfrm>
                <a:off x="1176069" y="3852227"/>
                <a:ext cx="2127997" cy="403900"/>
                <a:chOff x="-322689" y="3640836"/>
                <a:chExt cx="3212081" cy="596066"/>
              </a:xfrm>
            </p:grpSpPr>
            <p:sp>
              <p:nvSpPr>
                <p:cNvPr id="189" name="弧形 188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/>
                    <a:t>`</a:t>
                  </a:r>
                  <a:endParaRPr lang="zh-TW" altLang="en-US" sz="1050" dirty="0"/>
                </a:p>
              </p:txBody>
            </p:sp>
            <p:sp>
              <p:nvSpPr>
                <p:cNvPr id="190" name="弧形 189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  <p:sp>
              <p:nvSpPr>
                <p:cNvPr id="191" name="文字方塊 190"/>
                <p:cNvSpPr txBox="1"/>
                <p:nvPr/>
              </p:nvSpPr>
              <p:spPr>
                <a:xfrm>
                  <a:off x="823187" y="3640836"/>
                  <a:ext cx="978552" cy="501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05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1344</a:t>
                  </a:r>
                  <a:endParaRPr lang="zh-TW" altLang="en-US" sz="105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85" name="群組 184"/>
              <p:cNvGrpSpPr/>
              <p:nvPr/>
            </p:nvGrpSpPr>
            <p:grpSpPr>
              <a:xfrm rot="16200000">
                <a:off x="-135570" y="5019225"/>
                <a:ext cx="2002352" cy="648289"/>
                <a:chOff x="-322689" y="3376230"/>
                <a:chExt cx="3212081" cy="937666"/>
              </a:xfrm>
            </p:grpSpPr>
            <p:sp>
              <p:nvSpPr>
                <p:cNvPr id="186" name="弧形 185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  <p:sp>
              <p:nvSpPr>
                <p:cNvPr id="187" name="弧形 186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  <p:sp>
              <p:nvSpPr>
                <p:cNvPr id="188" name="文字方塊 187"/>
                <p:cNvSpPr txBox="1"/>
                <p:nvPr/>
              </p:nvSpPr>
              <p:spPr>
                <a:xfrm rot="5400000">
                  <a:off x="757849" y="3572376"/>
                  <a:ext cx="937666" cy="545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05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1324</a:t>
                  </a:r>
                  <a:endParaRPr lang="zh-TW" altLang="en-US" sz="105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57" name="文字方塊 56"/>
            <p:cNvSpPr txBox="1"/>
            <p:nvPr/>
          </p:nvSpPr>
          <p:spPr>
            <a:xfrm>
              <a:off x="3692936" y="3196274"/>
              <a:ext cx="1203017" cy="29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</a:t>
              </a:r>
              <a:endParaRPr lang="zh-TW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群組 70"/>
            <p:cNvGrpSpPr/>
            <p:nvPr/>
          </p:nvGrpSpPr>
          <p:grpSpPr>
            <a:xfrm>
              <a:off x="3184510" y="3962485"/>
              <a:ext cx="338553" cy="1679602"/>
              <a:chOff x="1090289" y="1142789"/>
              <a:chExt cx="439968" cy="2067661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1180164" y="1142789"/>
                <a:ext cx="160752" cy="206766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b="1" dirty="0">
                  <a:latin typeface="Gill Sans MT" pitchFamily="34" charset="0"/>
                </a:endParaRPr>
              </a:p>
            </p:txBody>
          </p:sp>
          <p:grpSp>
            <p:nvGrpSpPr>
              <p:cNvPr id="111" name="群組 110"/>
              <p:cNvGrpSpPr/>
              <p:nvPr/>
            </p:nvGrpSpPr>
            <p:grpSpPr>
              <a:xfrm rot="5400000">
                <a:off x="1118075" y="1333955"/>
                <a:ext cx="292255" cy="153420"/>
                <a:chOff x="6020824" y="3423923"/>
                <a:chExt cx="292255" cy="210631"/>
              </a:xfrm>
            </p:grpSpPr>
            <p:cxnSp>
              <p:nvCxnSpPr>
                <p:cNvPr id="117" name="直線接點 116"/>
                <p:cNvCxnSpPr/>
                <p:nvPr/>
              </p:nvCxnSpPr>
              <p:spPr>
                <a:xfrm>
                  <a:off x="6020824" y="3424891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接點 117"/>
                <p:cNvCxnSpPr/>
                <p:nvPr/>
              </p:nvCxnSpPr>
              <p:spPr>
                <a:xfrm>
                  <a:off x="6161701" y="3423923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接點 118"/>
                <p:cNvCxnSpPr/>
                <p:nvPr/>
              </p:nvCxnSpPr>
              <p:spPr>
                <a:xfrm>
                  <a:off x="6313079" y="3434420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群組 111"/>
              <p:cNvGrpSpPr/>
              <p:nvPr/>
            </p:nvGrpSpPr>
            <p:grpSpPr>
              <a:xfrm rot="5400000">
                <a:off x="1110429" y="2858911"/>
                <a:ext cx="292255" cy="153420"/>
                <a:chOff x="6020824" y="3423923"/>
                <a:chExt cx="292255" cy="210631"/>
              </a:xfrm>
            </p:grpSpPr>
            <p:cxnSp>
              <p:nvCxnSpPr>
                <p:cNvPr id="114" name="直線接點 113"/>
                <p:cNvCxnSpPr/>
                <p:nvPr/>
              </p:nvCxnSpPr>
              <p:spPr>
                <a:xfrm>
                  <a:off x="6020824" y="3424891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接點 114"/>
                <p:cNvCxnSpPr/>
                <p:nvPr/>
              </p:nvCxnSpPr>
              <p:spPr>
                <a:xfrm>
                  <a:off x="6161701" y="3423923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接點 115"/>
                <p:cNvCxnSpPr/>
                <p:nvPr/>
              </p:nvCxnSpPr>
              <p:spPr>
                <a:xfrm>
                  <a:off x="6313079" y="3434420"/>
                  <a:ext cx="0" cy="2001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矩形 112"/>
              <p:cNvSpPr/>
              <p:nvPr/>
            </p:nvSpPr>
            <p:spPr>
              <a:xfrm rot="5400000">
                <a:off x="823640" y="2057090"/>
                <a:ext cx="973265" cy="43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600" spc="600" dirty="0" smtClean="0">
                    <a:solidFill>
                      <a:schemeClr val="tx1"/>
                    </a:solidFill>
                  </a:rPr>
                  <a:t>……</a:t>
                </a:r>
                <a:endParaRPr lang="zh-TW" altLang="en-US" sz="1600" spc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3649050" y="4623587"/>
              <a:ext cx="1313180" cy="357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spc="600" dirty="0" smtClean="0">
                  <a:solidFill>
                    <a:schemeClr val="tx1"/>
                  </a:solidFill>
                </a:rPr>
                <a:t>…………</a:t>
              </a:r>
              <a:endParaRPr lang="zh-TW" altLang="en-US" sz="1600" spc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2" name="群組 191"/>
          <p:cNvGrpSpPr/>
          <p:nvPr/>
        </p:nvGrpSpPr>
        <p:grpSpPr>
          <a:xfrm>
            <a:off x="534708" y="1668186"/>
            <a:ext cx="338553" cy="1986833"/>
            <a:chOff x="1126280" y="1157244"/>
            <a:chExt cx="439968" cy="2067661"/>
          </a:xfrm>
        </p:grpSpPr>
        <p:sp>
          <p:nvSpPr>
            <p:cNvPr id="193" name="矩形 192"/>
            <p:cNvSpPr/>
            <p:nvPr/>
          </p:nvSpPr>
          <p:spPr>
            <a:xfrm>
              <a:off x="1177588" y="1157244"/>
              <a:ext cx="160752" cy="2067661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b="1" dirty="0">
                <a:latin typeface="Gill Sans MT" pitchFamily="34" charset="0"/>
              </a:endParaRPr>
            </a:p>
          </p:txBody>
        </p:sp>
        <p:grpSp>
          <p:nvGrpSpPr>
            <p:cNvPr id="194" name="群組 193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200" name="直線接點 199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接點 200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接點 201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群組 194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97" name="直線接點 196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 197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接點 198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6" name="矩形 195"/>
            <p:cNvSpPr/>
            <p:nvPr/>
          </p:nvSpPr>
          <p:spPr>
            <a:xfrm rot="5400000">
              <a:off x="859631" y="2050291"/>
              <a:ext cx="973265" cy="4399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z="1600" spc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向右箭號 5"/>
          <p:cNvSpPr/>
          <p:nvPr/>
        </p:nvSpPr>
        <p:spPr>
          <a:xfrm>
            <a:off x="2872465" y="5953275"/>
            <a:ext cx="826820" cy="409546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3" name="向右箭號 202"/>
          <p:cNvSpPr/>
          <p:nvPr/>
        </p:nvSpPr>
        <p:spPr>
          <a:xfrm>
            <a:off x="6152994" y="5935077"/>
            <a:ext cx="826820" cy="409546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4" name="文字方塊 203"/>
          <p:cNvSpPr txBox="1"/>
          <p:nvPr/>
        </p:nvSpPr>
        <p:spPr>
          <a:xfrm>
            <a:off x="4018513" y="5963216"/>
            <a:ext cx="20162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減去對應中位數</a:t>
            </a:r>
            <a:endParaRPr lang="zh-TW" altLang="en-US" sz="1400" b="1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5" name="文字方塊 204"/>
          <p:cNvSpPr txBox="1"/>
          <p:nvPr/>
        </p:nvSpPr>
        <p:spPr>
          <a:xfrm>
            <a:off x="7573244" y="5929246"/>
            <a:ext cx="20162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取得權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</a:t>
            </a:r>
          </a:p>
        </p:txBody>
      </p:sp>
    </p:spTree>
    <p:extLst>
      <p:ext uri="{BB962C8B-B14F-4D97-AF65-F5344CB8AC3E}">
        <p14:creationId xmlns:p14="http://schemas.microsoft.com/office/powerpoint/2010/main" val="138827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3" grpId="0" animBg="1"/>
      <p:bldP spid="204" grpId="0"/>
      <p:bldP spid="2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06550" y="157108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</a:rPr>
              <a:t>Noise</a:t>
            </a:r>
            <a:r>
              <a:rPr lang="zh-TW" altLang="en-US" sz="2000" b="1" dirty="0">
                <a:solidFill>
                  <a:schemeClr val="tx1"/>
                </a:solidFill>
                <a:latin typeface="+mj-ea"/>
                <a:ea typeface="+mj-ea"/>
              </a:rPr>
              <a:t> 補償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-34396" y="952433"/>
            <a:ext cx="9206330" cy="2577540"/>
            <a:chOff x="-22407" y="1689446"/>
            <a:chExt cx="9206330" cy="2577540"/>
          </a:xfrm>
        </p:grpSpPr>
        <p:grpSp>
          <p:nvGrpSpPr>
            <p:cNvPr id="90" name="群組 89"/>
            <p:cNvGrpSpPr/>
            <p:nvPr/>
          </p:nvGrpSpPr>
          <p:grpSpPr>
            <a:xfrm>
              <a:off x="3271688" y="1767662"/>
              <a:ext cx="2503626" cy="2445766"/>
              <a:chOff x="4297143" y="3359962"/>
              <a:chExt cx="3237193" cy="3162381"/>
            </a:xfrm>
          </p:grpSpPr>
          <p:grpSp>
            <p:nvGrpSpPr>
              <p:cNvPr id="140" name="群組 139"/>
              <p:cNvGrpSpPr/>
              <p:nvPr/>
            </p:nvGrpSpPr>
            <p:grpSpPr>
              <a:xfrm>
                <a:off x="4297143" y="3757919"/>
                <a:ext cx="3034218" cy="2764424"/>
                <a:chOff x="-45135" y="1602452"/>
                <a:chExt cx="3351466" cy="3115538"/>
              </a:xfrm>
            </p:grpSpPr>
            <p:sp>
              <p:nvSpPr>
                <p:cNvPr id="144" name="矩形 143"/>
                <p:cNvSpPr/>
                <p:nvPr/>
              </p:nvSpPr>
              <p:spPr>
                <a:xfrm>
                  <a:off x="809328" y="2165290"/>
                  <a:ext cx="2497003" cy="25527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47" name="群組 146"/>
                <p:cNvGrpSpPr/>
                <p:nvPr/>
              </p:nvGrpSpPr>
              <p:grpSpPr>
                <a:xfrm>
                  <a:off x="834447" y="1602452"/>
                  <a:ext cx="2446764" cy="562840"/>
                  <a:chOff x="-322689" y="3528885"/>
                  <a:chExt cx="3212081" cy="708017"/>
                </a:xfrm>
              </p:grpSpPr>
              <p:sp>
                <p:nvSpPr>
                  <p:cNvPr id="153" name="弧形 152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5" name="弧形 15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7" name="文字方塊 156"/>
                  <p:cNvSpPr txBox="1"/>
                  <p:nvPr/>
                </p:nvSpPr>
                <p:spPr>
                  <a:xfrm>
                    <a:off x="782686" y="3528885"/>
                    <a:ext cx="1169662" cy="6045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1344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149" name="群組 148"/>
                <p:cNvGrpSpPr/>
                <p:nvPr/>
              </p:nvGrpSpPr>
              <p:grpSpPr>
                <a:xfrm rot="16200000">
                  <a:off x="-774199" y="2995324"/>
                  <a:ext cx="2349103" cy="890976"/>
                  <a:chOff x="-322689" y="3187658"/>
                  <a:chExt cx="3212081" cy="1120795"/>
                </a:xfrm>
              </p:grpSpPr>
              <p:sp>
                <p:nvSpPr>
                  <p:cNvPr id="150" name="弧形 149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1" name="弧形 150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2" name="文字方塊 151"/>
                  <p:cNvSpPr txBox="1"/>
                  <p:nvPr/>
                </p:nvSpPr>
                <p:spPr>
                  <a:xfrm rot="5400000">
                    <a:off x="794639" y="3419494"/>
                    <a:ext cx="1120795" cy="6571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1324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141" name="文字方塊 140"/>
              <p:cNvSpPr txBox="1"/>
              <p:nvPr/>
            </p:nvSpPr>
            <p:spPr>
              <a:xfrm>
                <a:off x="5313817" y="3359962"/>
                <a:ext cx="2220519" cy="39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 smtClean="0">
                    <a:solidFill>
                      <a:schemeClr val="tx1"/>
                    </a:solidFill>
                    <a:latin typeface="+mn-lt"/>
                    <a:ea typeface="+mn-ea"/>
                  </a:rPr>
                  <a:t>weight *</a:t>
                </a:r>
                <a:r>
                  <a:rPr lang="en-US" altLang="zh-TW" sz="1400" b="1" dirty="0">
                    <a:solidFill>
                      <a:schemeClr val="tx1"/>
                    </a:solidFill>
                    <a:latin typeface="+mn-lt"/>
                    <a:ea typeface="+mn-ea"/>
                  </a:rPr>
                  <a:t>0.8</a:t>
                </a:r>
                <a:endParaRPr lang="zh-TW" altLang="en-US" sz="1400" b="1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1" name="群組 90"/>
            <p:cNvGrpSpPr/>
            <p:nvPr/>
          </p:nvGrpSpPr>
          <p:grpSpPr>
            <a:xfrm>
              <a:off x="-22407" y="2066027"/>
              <a:ext cx="2341809" cy="2130402"/>
              <a:chOff x="-100022" y="1619146"/>
              <a:chExt cx="3406353" cy="3098844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2" name="群組 131"/>
              <p:cNvGrpSpPr/>
              <p:nvPr/>
            </p:nvGrpSpPr>
            <p:grpSpPr>
              <a:xfrm>
                <a:off x="834447" y="1619146"/>
                <a:ext cx="2458091" cy="602765"/>
                <a:chOff x="-322689" y="3549900"/>
                <a:chExt cx="3226951" cy="758243"/>
              </a:xfrm>
            </p:grpSpPr>
            <p:sp>
              <p:nvSpPr>
                <p:cNvPr id="137" name="弧形 136"/>
                <p:cNvSpPr/>
                <p:nvPr/>
              </p:nvSpPr>
              <p:spPr>
                <a:xfrm rot="21239347" flipH="1">
                  <a:off x="-322689" y="3889172"/>
                  <a:ext cx="2210754" cy="418971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8" name="弧形 137"/>
                <p:cNvSpPr/>
                <p:nvPr/>
              </p:nvSpPr>
              <p:spPr>
                <a:xfrm rot="360653">
                  <a:off x="693508" y="3871925"/>
                  <a:ext cx="2210754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9" name="文字方塊 138"/>
                <p:cNvSpPr txBox="1"/>
                <p:nvPr/>
              </p:nvSpPr>
              <p:spPr>
                <a:xfrm>
                  <a:off x="739430" y="3549900"/>
                  <a:ext cx="1259277" cy="63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1344</a:t>
                  </a:r>
                  <a:endParaRPr lang="zh-TW" altLang="en-US" sz="14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3" name="群組 132"/>
              <p:cNvGrpSpPr/>
              <p:nvPr/>
            </p:nvGrpSpPr>
            <p:grpSpPr>
              <a:xfrm rot="16200000">
                <a:off x="-857252" y="2944198"/>
                <a:ext cx="2473700" cy="959239"/>
                <a:chOff x="-384637" y="3118616"/>
                <a:chExt cx="3382449" cy="1206664"/>
              </a:xfrm>
            </p:grpSpPr>
            <p:sp>
              <p:nvSpPr>
                <p:cNvPr id="134" name="弧形 133"/>
                <p:cNvSpPr/>
                <p:nvPr/>
              </p:nvSpPr>
              <p:spPr>
                <a:xfrm rot="21239347" flipH="1">
                  <a:off x="-384637" y="3874927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5" name="弧形 134"/>
                <p:cNvSpPr/>
                <p:nvPr/>
              </p:nvSpPr>
              <p:spPr>
                <a:xfrm rot="360653">
                  <a:off x="787060" y="3900420"/>
                  <a:ext cx="2210752" cy="418974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6" name="文字方塊 135"/>
                <p:cNvSpPr txBox="1"/>
                <p:nvPr/>
              </p:nvSpPr>
              <p:spPr>
                <a:xfrm rot="5400000">
                  <a:off x="738107" y="3375261"/>
                  <a:ext cx="1206664" cy="6933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1324</a:t>
                  </a:r>
                  <a:endParaRPr lang="zh-TW" altLang="en-US" sz="14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92" name="群組 91"/>
            <p:cNvGrpSpPr/>
            <p:nvPr/>
          </p:nvGrpSpPr>
          <p:grpSpPr>
            <a:xfrm>
              <a:off x="6448061" y="1781694"/>
              <a:ext cx="2405821" cy="2485292"/>
              <a:chOff x="4303301" y="3394255"/>
              <a:chExt cx="3028062" cy="3128089"/>
            </a:xfrm>
          </p:grpSpPr>
          <p:grpSp>
            <p:nvGrpSpPr>
              <p:cNvPr id="97" name="群組 96"/>
              <p:cNvGrpSpPr/>
              <p:nvPr/>
            </p:nvGrpSpPr>
            <p:grpSpPr>
              <a:xfrm>
                <a:off x="4303301" y="3786003"/>
                <a:ext cx="3028062" cy="2736341"/>
                <a:chOff x="-38333" y="1634102"/>
                <a:chExt cx="3344665" cy="3083888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809328" y="2165290"/>
                  <a:ext cx="2497004" cy="25527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2" name="群組 101"/>
                <p:cNvGrpSpPr/>
                <p:nvPr/>
              </p:nvGrpSpPr>
              <p:grpSpPr>
                <a:xfrm>
                  <a:off x="834447" y="1634102"/>
                  <a:ext cx="2446764" cy="531187"/>
                  <a:chOff x="-322689" y="3568702"/>
                  <a:chExt cx="3212081" cy="668200"/>
                </a:xfrm>
              </p:grpSpPr>
              <p:sp>
                <p:nvSpPr>
                  <p:cNvPr id="128" name="弧形 127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9" name="弧形 128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30" name="文字方塊 129"/>
                  <p:cNvSpPr txBox="1"/>
                  <p:nvPr/>
                </p:nvSpPr>
                <p:spPr>
                  <a:xfrm>
                    <a:off x="698521" y="3568702"/>
                    <a:ext cx="1169662" cy="6045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1344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103" name="群組 102"/>
                <p:cNvGrpSpPr/>
                <p:nvPr/>
              </p:nvGrpSpPr>
              <p:grpSpPr>
                <a:xfrm rot="16200000">
                  <a:off x="-767397" y="2995323"/>
                  <a:ext cx="2349103" cy="890976"/>
                  <a:chOff x="-322689" y="3196210"/>
                  <a:chExt cx="3212081" cy="1120793"/>
                </a:xfrm>
              </p:grpSpPr>
              <p:sp>
                <p:nvSpPr>
                  <p:cNvPr id="104" name="弧形 10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06" name="弧形 105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07" name="文字方塊 106"/>
                  <p:cNvSpPr txBox="1"/>
                  <p:nvPr/>
                </p:nvSpPr>
                <p:spPr>
                  <a:xfrm rot="5400000">
                    <a:off x="669728" y="3428045"/>
                    <a:ext cx="1120793" cy="6571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b="1" dirty="0" smtClean="0">
                        <a:solidFill>
                          <a:schemeClr val="tx1"/>
                        </a:solidFill>
                      </a:rPr>
                      <a:t>1324</a:t>
                    </a:r>
                    <a:endParaRPr lang="zh-TW" alt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9" name="文字方塊 98"/>
              <p:cNvSpPr txBox="1"/>
              <p:nvPr/>
            </p:nvSpPr>
            <p:spPr>
              <a:xfrm>
                <a:off x="5595578" y="3394255"/>
                <a:ext cx="1627417" cy="426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4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93" name="等於 92"/>
            <p:cNvSpPr/>
            <p:nvPr/>
          </p:nvSpPr>
          <p:spPr>
            <a:xfrm>
              <a:off x="5884991" y="3108489"/>
              <a:ext cx="575481" cy="384697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4328677" y="3114344"/>
              <a:ext cx="117593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tx1"/>
                  </a:solidFill>
                  <a:latin typeface="+mn-lt"/>
                  <a:ea typeface="+mn-ea"/>
                </a:rPr>
                <a:t>*</a:t>
              </a:r>
              <a:r>
                <a:rPr lang="en-US" altLang="zh-TW" sz="2400" b="1" dirty="0">
                  <a:solidFill>
                    <a:schemeClr val="tx1"/>
                  </a:solidFill>
                  <a:latin typeface="+mn-lt"/>
                  <a:ea typeface="+mn-ea"/>
                </a:rPr>
                <a:t>0.8</a:t>
              </a:r>
              <a:endParaRPr lang="zh-TW" altLang="en-US" sz="2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減號 94"/>
            <p:cNvSpPr/>
            <p:nvPr/>
          </p:nvSpPr>
          <p:spPr>
            <a:xfrm>
              <a:off x="2572435" y="3085718"/>
              <a:ext cx="699253" cy="380738"/>
            </a:xfrm>
            <a:prstGeom prst="mathMin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7474786" y="3197922"/>
              <a:ext cx="1174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spc="300" dirty="0" err="1" smtClean="0">
                  <a:solidFill>
                    <a:schemeClr val="tx1"/>
                  </a:solidFill>
                  <a:latin typeface="+mn-lt"/>
                  <a:ea typeface="+mn-ea"/>
                </a:rPr>
                <a:t>out_x</a:t>
              </a:r>
              <a:endParaRPr lang="zh-TW" altLang="en-US" sz="1600" b="1" spc="30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文字方塊 158"/>
            <p:cNvSpPr txBox="1"/>
            <p:nvPr/>
          </p:nvSpPr>
          <p:spPr>
            <a:xfrm>
              <a:off x="1298213" y="3066346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tx1"/>
                  </a:solidFill>
                </a:rPr>
                <a:t>x</a:t>
              </a:r>
              <a:endParaRPr lang="zh-TW" altLang="en-US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7085877" y="1758250"/>
              <a:ext cx="20980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/>
                  </a:solidFill>
                  <a:latin typeface="+mn-lt"/>
                  <a:ea typeface="+mn-ea"/>
                </a:rPr>
                <a:t>Processed Image</a:t>
              </a:r>
              <a:endParaRPr lang="zh-TW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文字方塊 160"/>
            <p:cNvSpPr txBox="1"/>
            <p:nvPr/>
          </p:nvSpPr>
          <p:spPr>
            <a:xfrm>
              <a:off x="1076241" y="1689446"/>
              <a:ext cx="1047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/>
                  </a:solidFill>
                  <a:latin typeface="+mn-lt"/>
                  <a:ea typeface="+mn-ea"/>
                </a:rPr>
                <a:t> Image</a:t>
              </a:r>
              <a:endParaRPr lang="zh-TW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715083" y="4283302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權重為何要乘上一個參數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64" name="群組 163"/>
          <p:cNvGrpSpPr/>
          <p:nvPr/>
        </p:nvGrpSpPr>
        <p:grpSpPr>
          <a:xfrm>
            <a:off x="344212" y="4272096"/>
            <a:ext cx="370871" cy="247247"/>
            <a:chOff x="755576" y="1124744"/>
            <a:chExt cx="540060" cy="360040"/>
          </a:xfrm>
        </p:grpSpPr>
        <p:cxnSp>
          <p:nvCxnSpPr>
            <p:cNvPr id="165" name="直線接點 164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群組 165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167" name="矩形圖說文字 166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168" name="直線接點 167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線接點 168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0" name="文字方塊 169"/>
          <p:cNvSpPr txBox="1"/>
          <p:nvPr/>
        </p:nvSpPr>
        <p:spPr>
          <a:xfrm>
            <a:off x="1276333" y="5301218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    左圖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為其中一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行之值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假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設中位數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8000</a:t>
            </a:r>
          </a:p>
          <a:p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18610" y="4739569"/>
            <a:ext cx="560253" cy="1930643"/>
            <a:chOff x="546567" y="4883057"/>
            <a:chExt cx="517685" cy="1791697"/>
          </a:xfrm>
        </p:grpSpPr>
        <p:sp>
          <p:nvSpPr>
            <p:cNvPr id="6" name="矩形 5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8900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8150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7990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7860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8120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 171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 173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群組 174"/>
          <p:cNvGrpSpPr/>
          <p:nvPr/>
        </p:nvGrpSpPr>
        <p:grpSpPr>
          <a:xfrm>
            <a:off x="3208921" y="4739569"/>
            <a:ext cx="560253" cy="1930643"/>
            <a:chOff x="546567" y="4883057"/>
            <a:chExt cx="517685" cy="1791697"/>
          </a:xfrm>
        </p:grpSpPr>
        <p:sp>
          <p:nvSpPr>
            <p:cNvPr id="176" name="矩形 175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900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150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-10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-140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120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177" name="直線接點 176"/>
            <p:cNvCxnSpPr/>
            <p:nvPr/>
          </p:nvCxnSpPr>
          <p:spPr>
            <a:xfrm>
              <a:off x="562047" y="5173343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接點 178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接點 179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群組 182"/>
          <p:cNvGrpSpPr/>
          <p:nvPr/>
        </p:nvGrpSpPr>
        <p:grpSpPr>
          <a:xfrm>
            <a:off x="4467519" y="4722352"/>
            <a:ext cx="560253" cy="1930643"/>
            <a:chOff x="546567" y="4883057"/>
            <a:chExt cx="517685" cy="1791697"/>
          </a:xfrm>
          <a:solidFill>
            <a:schemeClr val="accent4"/>
          </a:solidFill>
        </p:grpSpPr>
        <p:sp>
          <p:nvSpPr>
            <p:cNvPr id="184" name="矩形 183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185" name="直線接點 184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接點 185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接點 187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接點 188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群組 189"/>
          <p:cNvGrpSpPr/>
          <p:nvPr/>
        </p:nvGrpSpPr>
        <p:grpSpPr>
          <a:xfrm>
            <a:off x="5178450" y="4739567"/>
            <a:ext cx="560253" cy="1930643"/>
            <a:chOff x="546567" y="4883057"/>
            <a:chExt cx="517685" cy="179169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1" name="矩形 190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8180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8030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7998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7972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8024…</a:t>
              </a:r>
            </a:p>
          </p:txBody>
        </p:sp>
        <p:cxnSp>
          <p:nvCxnSpPr>
            <p:cNvPr id="192" name="直線接點 191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接點 192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接點 194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接點 195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文字方塊 196"/>
          <p:cNvSpPr txBox="1"/>
          <p:nvPr/>
        </p:nvSpPr>
        <p:spPr>
          <a:xfrm>
            <a:off x="5928724" y="4143468"/>
            <a:ext cx="32560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spc="300" dirty="0" smtClean="0">
                <a:solidFill>
                  <a:schemeClr val="tx1"/>
                </a:solidFill>
                <a:latin typeface="+mj-ea"/>
                <a:ea typeface="+mj-ea"/>
              </a:rPr>
              <a:t>黃色 為直接減去權重</a:t>
            </a:r>
            <a:endParaRPr lang="en-US" altLang="zh-TW" sz="1200" b="1" spc="3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spc="300" dirty="0" smtClean="0">
                <a:solidFill>
                  <a:schemeClr val="tx1"/>
                </a:solidFill>
                <a:latin typeface="+mj-ea"/>
                <a:ea typeface="+mj-ea"/>
              </a:rPr>
              <a:t>藍色 為減去權重</a:t>
            </a:r>
            <a:r>
              <a:rPr lang="en-US" altLang="zh-TW" sz="1200" b="1" spc="300" dirty="0" smtClean="0">
                <a:solidFill>
                  <a:schemeClr val="tx1"/>
                </a:solidFill>
                <a:latin typeface="+mj-ea"/>
                <a:ea typeface="+mj-ea"/>
              </a:rPr>
              <a:t>*0.8</a:t>
            </a:r>
          </a:p>
          <a:p>
            <a:pPr>
              <a:lnSpc>
                <a:spcPct val="150000"/>
              </a:lnSpc>
            </a:pPr>
            <a:endParaRPr lang="en-US" altLang="zh-TW" sz="1200" b="1" spc="3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spc="300" dirty="0" smtClean="0">
                <a:solidFill>
                  <a:srgbClr val="C00000"/>
                </a:solidFill>
                <a:latin typeface="+mj-ea"/>
                <a:ea typeface="+mj-ea"/>
              </a:rPr>
              <a:t>沒乘上參數</a:t>
            </a:r>
            <a:r>
              <a:rPr lang="en-US" altLang="zh-TW" sz="1200" b="1" spc="300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1200" b="1" spc="300" dirty="0" smtClean="0">
                <a:solidFill>
                  <a:schemeClr val="tx1"/>
                </a:solidFill>
                <a:latin typeface="+mj-ea"/>
                <a:ea typeface="+mj-ea"/>
              </a:rPr>
              <a:t>補償成中位數</a:t>
            </a:r>
            <a:endParaRPr lang="en-US" altLang="zh-TW" sz="1200" b="1" spc="3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spc="300" dirty="0">
                <a:solidFill>
                  <a:schemeClr val="tx1"/>
                </a:solidFill>
                <a:latin typeface="+mj-ea"/>
                <a:ea typeface="+mj-ea"/>
              </a:rPr>
              <a:t>無法</a:t>
            </a:r>
            <a:r>
              <a:rPr lang="zh-TW" altLang="en-US" sz="1200" b="1" spc="300" dirty="0" smtClean="0">
                <a:solidFill>
                  <a:schemeClr val="tx1"/>
                </a:solidFill>
                <a:latin typeface="+mj-ea"/>
                <a:ea typeface="+mj-ea"/>
              </a:rPr>
              <a:t>保留點與點的差別</a:t>
            </a:r>
            <a:r>
              <a:rPr lang="en-US" altLang="zh-TW" sz="1200" b="1" spc="300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200" b="1" spc="300" dirty="0" smtClean="0">
                <a:solidFill>
                  <a:srgbClr val="C00000"/>
                </a:solidFill>
                <a:latin typeface="+mj-ea"/>
                <a:ea typeface="+mj-ea"/>
              </a:rPr>
              <a:t>特性被抹去</a:t>
            </a:r>
            <a:r>
              <a:rPr lang="en-US" altLang="zh-TW" sz="1200" b="1" spc="30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TW" sz="1200" b="1" spc="3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spc="300" dirty="0" smtClean="0">
                <a:solidFill>
                  <a:schemeClr val="tx1"/>
                </a:solidFill>
                <a:latin typeface="+mj-ea"/>
                <a:ea typeface="+mj-ea"/>
              </a:rPr>
              <a:t>權重</a:t>
            </a:r>
            <a:r>
              <a:rPr lang="zh-TW" altLang="en-US" sz="1200" b="1" spc="300" dirty="0">
                <a:solidFill>
                  <a:srgbClr val="C00000"/>
                </a:solidFill>
                <a:latin typeface="+mj-ea"/>
                <a:ea typeface="+mj-ea"/>
              </a:rPr>
              <a:t>乘上參</a:t>
            </a:r>
            <a:r>
              <a:rPr lang="zh-TW" altLang="en-US" sz="1200" b="1" spc="300" dirty="0" smtClean="0">
                <a:solidFill>
                  <a:srgbClr val="C00000"/>
                </a:solidFill>
                <a:latin typeface="+mj-ea"/>
                <a:ea typeface="+mj-ea"/>
              </a:rPr>
              <a:t>數</a:t>
            </a:r>
            <a:endParaRPr lang="en-US" altLang="zh-TW" sz="1200" b="1" spc="300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spc="300" dirty="0">
                <a:solidFill>
                  <a:srgbClr val="C00000"/>
                </a:solidFill>
                <a:latin typeface="+mj-ea"/>
                <a:ea typeface="+mj-ea"/>
              </a:rPr>
              <a:t>縮</a:t>
            </a:r>
            <a:r>
              <a:rPr lang="zh-TW" altLang="en-US" sz="1200" b="1" spc="300" dirty="0" smtClean="0">
                <a:solidFill>
                  <a:srgbClr val="C00000"/>
                </a:solidFill>
                <a:latin typeface="+mj-ea"/>
                <a:ea typeface="+mj-ea"/>
              </a:rPr>
              <a:t>減</a:t>
            </a:r>
            <a:r>
              <a:rPr lang="zh-TW" altLang="en-US" sz="1200" b="1" spc="300" dirty="0" smtClean="0">
                <a:solidFill>
                  <a:schemeClr val="tx1"/>
                </a:solidFill>
                <a:latin typeface="+mj-ea"/>
                <a:ea typeface="+mj-ea"/>
              </a:rPr>
              <a:t>垂直</a:t>
            </a:r>
            <a:r>
              <a:rPr lang="zh-TW" altLang="en-US" sz="1200" b="1" spc="300" dirty="0" smtClean="0">
                <a:solidFill>
                  <a:srgbClr val="C00000"/>
                </a:solidFill>
                <a:latin typeface="+mj-ea"/>
                <a:ea typeface="+mj-ea"/>
              </a:rPr>
              <a:t>資料</a:t>
            </a:r>
            <a:r>
              <a:rPr lang="zh-TW" altLang="en-US" sz="1200" b="1" spc="300" dirty="0" smtClean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zh-TW" altLang="en-US" sz="1200" b="1" spc="300" dirty="0" smtClean="0">
                <a:solidFill>
                  <a:srgbClr val="C00000"/>
                </a:solidFill>
                <a:latin typeface="+mj-ea"/>
                <a:ea typeface="+mj-ea"/>
              </a:rPr>
              <a:t>差距</a:t>
            </a:r>
            <a:endParaRPr lang="en-US" altLang="zh-TW" sz="1200" b="1" spc="300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spc="300" dirty="0" smtClean="0">
                <a:solidFill>
                  <a:srgbClr val="C00000"/>
                </a:solidFill>
                <a:latin typeface="+mj-ea"/>
                <a:ea typeface="+mj-ea"/>
              </a:rPr>
              <a:t>降低</a:t>
            </a:r>
            <a:r>
              <a:rPr lang="zh-TW" altLang="en-US" sz="1200" b="1" spc="300" dirty="0">
                <a:solidFill>
                  <a:srgbClr val="C00000"/>
                </a:solidFill>
                <a:latin typeface="+mj-ea"/>
                <a:ea typeface="+mj-ea"/>
              </a:rPr>
              <a:t>雜</a:t>
            </a:r>
            <a:r>
              <a:rPr lang="zh-TW" altLang="en-US" sz="1200" b="1" spc="300" dirty="0" smtClean="0">
                <a:solidFill>
                  <a:srgbClr val="C00000"/>
                </a:solidFill>
                <a:latin typeface="+mj-ea"/>
                <a:ea typeface="+mj-ea"/>
              </a:rPr>
              <a:t>訊</a:t>
            </a:r>
            <a:r>
              <a:rPr lang="zh-TW" altLang="en-US" sz="1200" b="1" spc="300" dirty="0" smtClean="0">
                <a:solidFill>
                  <a:schemeClr val="tx1"/>
                </a:solidFill>
                <a:latin typeface="+mj-ea"/>
                <a:ea typeface="+mj-ea"/>
              </a:rPr>
              <a:t>造成</a:t>
            </a:r>
            <a:r>
              <a:rPr lang="zh-TW" altLang="en-US" sz="1200" b="1" spc="300" dirty="0" smtClean="0">
                <a:solidFill>
                  <a:srgbClr val="C00000"/>
                </a:solidFill>
                <a:latin typeface="+mj-ea"/>
                <a:ea typeface="+mj-ea"/>
              </a:rPr>
              <a:t>影</a:t>
            </a:r>
            <a:r>
              <a:rPr lang="zh-TW" altLang="en-US" sz="1200" b="1" spc="300" dirty="0">
                <a:solidFill>
                  <a:srgbClr val="C00000"/>
                </a:solidFill>
                <a:latin typeface="+mj-ea"/>
                <a:ea typeface="+mj-ea"/>
              </a:rPr>
              <a:t>響</a:t>
            </a:r>
            <a:endParaRPr lang="zh-TW" altLang="en-US" sz="1200" b="1" spc="300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98" name="文字方塊 197"/>
          <p:cNvSpPr txBox="1"/>
          <p:nvPr/>
        </p:nvSpPr>
        <p:spPr>
          <a:xfrm>
            <a:off x="4345020" y="4395719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rPr>
              <a:t>After Compensate</a:t>
            </a:r>
            <a:endParaRPr lang="en-US" altLang="zh-TW" sz="1200" b="1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7683" y="354885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原始圖像</a:t>
            </a:r>
            <a:endParaRPr lang="zh-TW" altLang="en-US" sz="1400" dirty="0"/>
          </a:p>
        </p:txBody>
      </p:sp>
      <p:sp>
        <p:nvSpPr>
          <p:cNvPr id="96" name="矩形 95"/>
          <p:cNvSpPr/>
          <p:nvPr/>
        </p:nvSpPr>
        <p:spPr>
          <a:xfrm>
            <a:off x="4266104" y="3564937"/>
            <a:ext cx="986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權重*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參數</a:t>
            </a:r>
            <a:endParaRPr lang="zh-TW" altLang="en-US" sz="1400" dirty="0"/>
          </a:p>
        </p:txBody>
      </p:sp>
      <p:sp>
        <p:nvSpPr>
          <p:cNvPr id="98" name="矩形 97"/>
          <p:cNvSpPr/>
          <p:nvPr/>
        </p:nvSpPr>
        <p:spPr>
          <a:xfrm>
            <a:off x="7403103" y="3618684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修正後圖像</a:t>
            </a:r>
            <a:endParaRPr lang="zh-TW" altLang="en-US" sz="1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170569" y="4375103"/>
            <a:ext cx="171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rPr>
              <a:t>weight</a:t>
            </a:r>
            <a:r>
              <a:rPr lang="en-US" altLang="zh-TW" sz="1400" b="1" dirty="0" smtClean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endParaRPr lang="zh-TW" altLang="en-US" sz="1400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63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1566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Defect map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90" y="119032"/>
            <a:ext cx="505384" cy="50538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024378" y="4470284"/>
            <a:ext cx="76471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TW" altLang="en-US" sz="1400" b="1" kern="0" spc="30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</a:t>
            </a:r>
            <a:r>
              <a:rPr lang="zh-TW" altLang="en-US" sz="1400" b="1" kern="0" spc="300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所有圖片</a:t>
            </a:r>
            <a:r>
              <a:rPr lang="zh-TW" altLang="en-US" sz="1400" b="1" kern="0" spc="30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像素</a:t>
            </a: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</a:rPr>
              <a:t>點對點</a:t>
            </a:r>
            <a:r>
              <a:rPr lang="zh-TW" altLang="en-US" sz="1400" b="1" spc="300" dirty="0">
                <a:solidFill>
                  <a:schemeClr val="tx1"/>
                </a:solidFill>
                <a:latin typeface="+mn-ea"/>
                <a:ea typeface="+mn-ea"/>
              </a:rPr>
              <a:t>相加取</a:t>
            </a: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</a:rPr>
              <a:t>平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均</a:t>
            </a:r>
            <a:endParaRPr lang="en-US" altLang="zh-TW" sz="1400" b="1" kern="0" spc="300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減</a:t>
            </a: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</a:rPr>
              <a:t>去</a:t>
            </a:r>
            <a:r>
              <a:rPr lang="zh-TW" altLang="en-US" sz="1400" b="1" kern="0" spc="30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所有像素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中</a:t>
            </a: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</a:rPr>
              <a:t>位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數</a:t>
            </a:r>
            <a:endParaRPr lang="en-US" altLang="zh-TW" sz="1400" b="1" kern="0" spc="300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小</a:t>
            </a: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</a:rPr>
              <a:t>於</a:t>
            </a:r>
            <a:r>
              <a:rPr lang="en-US" altLang="zh-TW" sz="1400" b="1" spc="300" dirty="0">
                <a:solidFill>
                  <a:srgbClr val="C00000"/>
                </a:solidFill>
                <a:latin typeface="+mn-ea"/>
                <a:ea typeface="+mn-ea"/>
              </a:rPr>
              <a:t>3</a:t>
            </a: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</a:rPr>
              <a:t>倍</a:t>
            </a:r>
            <a:r>
              <a:rPr lang="zh-TW" altLang="en-US" sz="1400" b="1" kern="0" spc="300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標準差</a:t>
            </a:r>
            <a:r>
              <a:rPr lang="zh-TW" altLang="en-US" sz="1400" b="1" kern="0" spc="30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，判斷為</a:t>
            </a:r>
            <a:r>
              <a:rPr lang="en-US" altLang="zh-TW" sz="1400" b="1" kern="0" spc="30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normal pixel</a:t>
            </a:r>
            <a:r>
              <a:rPr lang="zh-TW" altLang="en-US" sz="1400" b="1" kern="0" spc="30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填入</a:t>
            </a:r>
            <a:r>
              <a:rPr lang="en-US" altLang="zh-TW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0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TW" sz="1400" b="1" spc="3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處理後圖</a:t>
            </a:r>
            <a:r>
              <a:rPr lang="zh-TW" altLang="en-US" sz="1400" b="1" spc="300" dirty="0">
                <a:solidFill>
                  <a:schemeClr val="tx1"/>
                </a:solidFill>
                <a:latin typeface="+mn-ea"/>
                <a:ea typeface="+mn-ea"/>
              </a:rPr>
              <a:t>像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比對到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非</a:t>
            </a:r>
            <a:r>
              <a:rPr lang="en-US" altLang="zh-TW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0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數值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修正圖像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值改寫</a:t>
            </a:r>
            <a:endParaRPr lang="en-US" altLang="zh-TW" sz="1400" b="1" spc="300" dirty="0" smtClean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TW" altLang="en-US" sz="1400" b="1" spc="300" dirty="0">
                <a:solidFill>
                  <a:schemeClr val="tx1"/>
                </a:solidFill>
                <a:latin typeface="+mn-ea"/>
                <a:ea typeface="+mn-ea"/>
              </a:rPr>
              <a:t>完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成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Defect map 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處理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25" y="916375"/>
            <a:ext cx="7513662" cy="336340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73" name="群組 172"/>
          <p:cNvGrpSpPr/>
          <p:nvPr/>
        </p:nvGrpSpPr>
        <p:grpSpPr>
          <a:xfrm>
            <a:off x="1157035" y="824746"/>
            <a:ext cx="7007940" cy="3530501"/>
            <a:chOff x="-7552385" y="4393397"/>
            <a:chExt cx="7007940" cy="3530501"/>
          </a:xfrm>
        </p:grpSpPr>
        <p:sp>
          <p:nvSpPr>
            <p:cNvPr id="69" name="圓角矩形 68"/>
            <p:cNvSpPr/>
            <p:nvPr/>
          </p:nvSpPr>
          <p:spPr>
            <a:xfrm>
              <a:off x="-7552385" y="4393397"/>
              <a:ext cx="7007940" cy="35305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86" name="群組 85"/>
            <p:cNvGrpSpPr/>
            <p:nvPr/>
          </p:nvGrpSpPr>
          <p:grpSpPr>
            <a:xfrm>
              <a:off x="-7292502" y="4731370"/>
              <a:ext cx="1584176" cy="1584176"/>
              <a:chOff x="-1989543" y="2906415"/>
              <a:chExt cx="1584176" cy="1584176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-1989543" y="2906415"/>
                <a:ext cx="1584176" cy="15841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b="1" dirty="0" err="1" smtClean="0">
                    <a:solidFill>
                      <a:schemeClr val="tx1"/>
                    </a:solidFill>
                    <a:latin typeface="+mj-lt"/>
                  </a:rPr>
                  <a:t>Avg</a:t>
                </a:r>
                <a:r>
                  <a:rPr lang="en-US" altLang="zh-TW" sz="1400" b="1" dirty="0" smtClean="0">
                    <a:solidFill>
                      <a:schemeClr val="tx1"/>
                    </a:solidFill>
                    <a:latin typeface="+mj-lt"/>
                  </a:rPr>
                  <a:t> Image</a:t>
                </a:r>
                <a:endParaRPr lang="zh-TW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-1780864" y="3864282"/>
                <a:ext cx="131417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TW" sz="1400" b="1" kern="0" dirty="0" smtClean="0">
                    <a:solidFill>
                      <a:schemeClr val="tx1"/>
                    </a:solidFill>
                    <a:latin typeface="+mj-ea"/>
                    <a:ea typeface="+mj-ea"/>
                    <a:cs typeface="Arial" pitchFamily="34" charset="0"/>
                  </a:rPr>
                  <a:t>1324*1344</a:t>
                </a:r>
                <a:endParaRPr lang="en-US" altLang="zh-TW" sz="1400" b="1" kern="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grpSp>
          <p:nvGrpSpPr>
            <p:cNvPr id="85" name="群組 84"/>
            <p:cNvGrpSpPr/>
            <p:nvPr/>
          </p:nvGrpSpPr>
          <p:grpSpPr>
            <a:xfrm>
              <a:off x="-5166588" y="4601953"/>
              <a:ext cx="2176838" cy="1931043"/>
              <a:chOff x="516098" y="2830493"/>
              <a:chExt cx="2176838" cy="2058259"/>
            </a:xfrm>
          </p:grpSpPr>
          <p:sp>
            <p:nvSpPr>
              <p:cNvPr id="84" name="流程圖: 決策 83"/>
              <p:cNvSpPr/>
              <p:nvPr/>
            </p:nvSpPr>
            <p:spPr>
              <a:xfrm>
                <a:off x="516098" y="2830493"/>
                <a:ext cx="2176838" cy="2058259"/>
              </a:xfrm>
              <a:prstGeom prst="flowChartDecision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461915" y="3800876"/>
                <a:ext cx="448597" cy="4286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1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461915" y="3821095"/>
                <a:ext cx="555268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TW" sz="1400" b="1" kern="0" dirty="0" smtClean="0">
                    <a:solidFill>
                      <a:schemeClr val="tx1"/>
                    </a:solidFill>
                    <a:latin typeface="+mj-ea"/>
                    <a:ea typeface="+mj-ea"/>
                    <a:cs typeface="Arial" pitchFamily="34" charset="0"/>
                  </a:rPr>
                  <a:t>1*1</a:t>
                </a:r>
                <a:endParaRPr lang="en-US" altLang="zh-TW" sz="1400" b="1" kern="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1008140" y="3448670"/>
                <a:ext cx="1277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All </a:t>
                </a:r>
                <a:r>
                  <a:rPr lang="en-US" altLang="zh-TW" sz="1400" b="1" dirty="0" err="1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fream</a:t>
                </a:r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dirty="0" err="1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std</a:t>
                </a:r>
                <a:endPara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922569" y="3916692"/>
                <a:ext cx="4651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  *</a:t>
                </a:r>
                <a:endPara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87" name="直線單箭頭接點 86"/>
            <p:cNvCxnSpPr/>
            <p:nvPr/>
          </p:nvCxnSpPr>
          <p:spPr>
            <a:xfrm flipV="1">
              <a:off x="-5708326" y="5588716"/>
              <a:ext cx="53899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-1424919" y="5567474"/>
              <a:ext cx="0" cy="7387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字方塊 93"/>
            <p:cNvSpPr txBox="1"/>
            <p:nvPr/>
          </p:nvSpPr>
          <p:spPr>
            <a:xfrm>
              <a:off x="-2971192" y="5228082"/>
              <a:ext cx="776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&lt;3*</a:t>
              </a:r>
              <a:r>
                <a:rPr lang="en-US" altLang="zh-TW" sz="1400" b="1" dirty="0" err="1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std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-3912190" y="6495622"/>
              <a:ext cx="776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&gt;3*</a:t>
              </a:r>
              <a:r>
                <a:rPr lang="en-US" altLang="zh-TW" sz="1400" b="1" dirty="0" err="1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std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6" name="直線單箭頭接點 95"/>
            <p:cNvCxnSpPr/>
            <p:nvPr/>
          </p:nvCxnSpPr>
          <p:spPr>
            <a:xfrm>
              <a:off x="-4089215" y="7091492"/>
              <a:ext cx="1800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endCxn id="84" idx="2"/>
            </p:cNvCxnSpPr>
            <p:nvPr/>
          </p:nvCxnSpPr>
          <p:spPr>
            <a:xfrm flipV="1">
              <a:off x="-4078169" y="6532996"/>
              <a:ext cx="0" cy="5584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/>
            <p:nvPr/>
          </p:nvCxnSpPr>
          <p:spPr>
            <a:xfrm flipH="1">
              <a:off x="-2979095" y="5567474"/>
              <a:ext cx="1554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-4029941" y="715569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該</a:t>
              </a:r>
              <a:r>
                <a:rPr lang="zh-TW" altLang="en-US" sz="1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位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置不改</a:t>
              </a:r>
              <a:r>
                <a:rPr lang="zh-TW" altLang="en-US" sz="1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變</a:t>
              </a:r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-2963066" y="5683213"/>
              <a:ext cx="12346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該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位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置填入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" name="圓角化單一角落矩形 119"/>
            <p:cNvSpPr/>
            <p:nvPr/>
          </p:nvSpPr>
          <p:spPr>
            <a:xfrm flipV="1">
              <a:off x="-2137733" y="6323206"/>
              <a:ext cx="1593288" cy="1600692"/>
            </a:xfrm>
            <a:prstGeom prst="round1Rect">
              <a:avLst>
                <a:gd name="adj" fmla="val 35724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125" name="直線接點 124"/>
            <p:cNvCxnSpPr/>
            <p:nvPr/>
          </p:nvCxnSpPr>
          <p:spPr>
            <a:xfrm>
              <a:off x="-2137733" y="6323206"/>
              <a:ext cx="0" cy="16006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 flipH="1" flipV="1">
              <a:off x="-2147187" y="6334577"/>
              <a:ext cx="1602742" cy="3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 flipH="1">
              <a:off x="-2130645" y="6649510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/>
            <p:nvPr/>
          </p:nvCxnSpPr>
          <p:spPr>
            <a:xfrm flipH="1">
              <a:off x="-2130645" y="7041460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 flipH="1">
              <a:off x="-2130645" y="7428884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/>
            <p:cNvCxnSpPr/>
            <p:nvPr/>
          </p:nvCxnSpPr>
          <p:spPr>
            <a:xfrm flipH="1">
              <a:off x="-2137734" y="7774935"/>
              <a:ext cx="1432895" cy="6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 flipV="1">
              <a:off x="-704839" y="6350291"/>
              <a:ext cx="0" cy="14246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接點 143"/>
            <p:cNvCxnSpPr/>
            <p:nvPr/>
          </p:nvCxnSpPr>
          <p:spPr>
            <a:xfrm rot="5400000" flipH="1">
              <a:off x="-2218019" y="7127677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/>
            <p:nvPr/>
          </p:nvCxnSpPr>
          <p:spPr>
            <a:xfrm rot="5400000" flipH="1">
              <a:off x="-1857979" y="7127677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/>
            <p:nvPr/>
          </p:nvCxnSpPr>
          <p:spPr>
            <a:xfrm rot="5400000" flipH="1">
              <a:off x="-2578059" y="7127677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字方塊 153"/>
            <p:cNvSpPr txBox="1"/>
            <p:nvPr/>
          </p:nvSpPr>
          <p:spPr>
            <a:xfrm>
              <a:off x="-2103836" y="6362280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" name="文字方塊 156"/>
            <p:cNvSpPr txBox="1"/>
            <p:nvPr/>
          </p:nvSpPr>
          <p:spPr>
            <a:xfrm>
              <a:off x="-1739446" y="6692044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-2092219" y="6704389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" name="文字方塊 158"/>
            <p:cNvSpPr txBox="1"/>
            <p:nvPr/>
          </p:nvSpPr>
          <p:spPr>
            <a:xfrm>
              <a:off x="-1732658" y="6362280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-2111012" y="7473549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" name="文字方塊 160"/>
            <p:cNvSpPr txBox="1"/>
            <p:nvPr/>
          </p:nvSpPr>
          <p:spPr>
            <a:xfrm>
              <a:off x="-1852458" y="7128170"/>
              <a:ext cx="518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8787</a:t>
              </a:r>
              <a:endParaRPr lang="zh-TW" altLang="en-US" sz="11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-2094019" y="7105149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" name="文字方塊 162"/>
            <p:cNvSpPr txBox="1"/>
            <p:nvPr/>
          </p:nvSpPr>
          <p:spPr>
            <a:xfrm>
              <a:off x="-1732658" y="7473549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" name="文字方塊 163"/>
            <p:cNvSpPr txBox="1"/>
            <p:nvPr/>
          </p:nvSpPr>
          <p:spPr>
            <a:xfrm>
              <a:off x="-1371307" y="7473548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" name="文字方塊 164"/>
            <p:cNvSpPr txBox="1"/>
            <p:nvPr/>
          </p:nvSpPr>
          <p:spPr>
            <a:xfrm>
              <a:off x="-1381668" y="7112617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" name="文字方塊 165"/>
            <p:cNvSpPr txBox="1"/>
            <p:nvPr/>
          </p:nvSpPr>
          <p:spPr>
            <a:xfrm>
              <a:off x="-1022408" y="7467158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" name="文字方塊 166"/>
            <p:cNvSpPr txBox="1"/>
            <p:nvPr/>
          </p:nvSpPr>
          <p:spPr>
            <a:xfrm>
              <a:off x="-1046350" y="7105087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" name="文字方塊 167"/>
            <p:cNvSpPr txBox="1"/>
            <p:nvPr/>
          </p:nvSpPr>
          <p:spPr>
            <a:xfrm>
              <a:off x="-1371307" y="6685783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-1380869" y="6351977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" name="文字方塊 169"/>
            <p:cNvSpPr txBox="1"/>
            <p:nvPr/>
          </p:nvSpPr>
          <p:spPr>
            <a:xfrm>
              <a:off x="-1028875" y="6362280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-1125649" y="6735069"/>
              <a:ext cx="53793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9669</a:t>
              </a:r>
              <a:endParaRPr lang="zh-TW" altLang="en-US" sz="105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7" name="群組 206"/>
          <p:cNvGrpSpPr/>
          <p:nvPr/>
        </p:nvGrpSpPr>
        <p:grpSpPr>
          <a:xfrm>
            <a:off x="1157035" y="803585"/>
            <a:ext cx="7007940" cy="3530501"/>
            <a:chOff x="-8124314" y="3659156"/>
            <a:chExt cx="7007940" cy="3530501"/>
          </a:xfrm>
        </p:grpSpPr>
        <p:grpSp>
          <p:nvGrpSpPr>
            <p:cNvPr id="174" name="群組 173"/>
            <p:cNvGrpSpPr/>
            <p:nvPr/>
          </p:nvGrpSpPr>
          <p:grpSpPr>
            <a:xfrm>
              <a:off x="-8124314" y="3659156"/>
              <a:ext cx="7007940" cy="3530501"/>
              <a:chOff x="1011634" y="727065"/>
              <a:chExt cx="7007940" cy="3530501"/>
            </a:xfrm>
          </p:grpSpPr>
          <p:sp>
            <p:nvSpPr>
              <p:cNvPr id="175" name="圓角矩形 174"/>
              <p:cNvSpPr/>
              <p:nvPr/>
            </p:nvSpPr>
            <p:spPr>
              <a:xfrm>
                <a:off x="1011634" y="727065"/>
                <a:ext cx="7007940" cy="35305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grpSp>
            <p:nvGrpSpPr>
              <p:cNvPr id="176" name="群組 175"/>
              <p:cNvGrpSpPr/>
              <p:nvPr/>
            </p:nvGrpSpPr>
            <p:grpSpPr>
              <a:xfrm>
                <a:off x="1706812" y="1299024"/>
                <a:ext cx="3279472" cy="2084466"/>
                <a:chOff x="2129073" y="1144232"/>
                <a:chExt cx="3279472" cy="2084466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2129073" y="1144232"/>
                  <a:ext cx="1584176" cy="158417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b="1" dirty="0" err="1" smtClean="0">
                      <a:solidFill>
                        <a:schemeClr val="tx1"/>
                      </a:solidFill>
                      <a:latin typeface="+mj-lt"/>
                    </a:rPr>
                    <a:t>Avg</a:t>
                  </a:r>
                  <a:r>
                    <a:rPr lang="en-US" altLang="zh-TW" sz="1400" b="1" dirty="0" smtClean="0">
                      <a:solidFill>
                        <a:schemeClr val="tx1"/>
                      </a:solidFill>
                      <a:latin typeface="+mj-lt"/>
                    </a:rPr>
                    <a:t> Image</a:t>
                  </a:r>
                  <a:endParaRPr lang="zh-TW" altLang="en-US" sz="14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4731799" y="1303574"/>
                  <a:ext cx="676746" cy="65713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100" b="1" dirty="0" smtClean="0">
                      <a:solidFill>
                        <a:schemeClr val="tx1"/>
                      </a:solidFill>
                      <a:latin typeface="+mj-lt"/>
                    </a:rPr>
                    <a:t>All </a:t>
                  </a:r>
                  <a:r>
                    <a:rPr lang="en-US" altLang="zh-TW" sz="1100" b="1" dirty="0" err="1" smtClean="0">
                      <a:solidFill>
                        <a:schemeClr val="tx1"/>
                      </a:solidFill>
                      <a:latin typeface="+mj-lt"/>
                    </a:rPr>
                    <a:t>Framemedian</a:t>
                  </a:r>
                  <a:endParaRPr lang="zh-TW" altLang="en-US" sz="11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2301238" y="2813200"/>
                  <a:ext cx="1314175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lang="en-US" altLang="zh-TW" sz="1400" b="1" kern="0" dirty="0" smtClean="0">
                      <a:solidFill>
                        <a:schemeClr val="tx1"/>
                      </a:solidFill>
                      <a:latin typeface="+mj-ea"/>
                      <a:ea typeface="+mj-ea"/>
                      <a:cs typeface="Arial" pitchFamily="34" charset="0"/>
                    </a:rPr>
                    <a:t>1324*1344</a:t>
                  </a:r>
                  <a:endParaRPr lang="en-US" altLang="zh-TW" sz="1400" b="1" kern="0" dirty="0">
                    <a:solidFill>
                      <a:schemeClr val="tx1"/>
                    </a:solidFill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201" name="直線單箭頭接點 200"/>
            <p:cNvCxnSpPr/>
            <p:nvPr/>
          </p:nvCxnSpPr>
          <p:spPr>
            <a:xfrm>
              <a:off x="-5570550" y="5147808"/>
              <a:ext cx="2286811" cy="55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矩形 202"/>
            <p:cNvSpPr/>
            <p:nvPr/>
          </p:nvSpPr>
          <p:spPr>
            <a:xfrm>
              <a:off x="-3062798" y="4222783"/>
              <a:ext cx="1584176" cy="15841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 smtClean="0">
                  <a:solidFill>
                    <a:schemeClr val="tx1"/>
                  </a:solidFill>
                  <a:latin typeface="+mj-lt"/>
                </a:rPr>
                <a:t>Avg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lt"/>
                </a:rPr>
                <a:t> Image</a:t>
              </a:r>
              <a:endParaRPr lang="zh-TW" altLang="en-US" sz="14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5" name="文字方塊 204"/>
            <p:cNvSpPr txBox="1"/>
            <p:nvPr/>
          </p:nvSpPr>
          <p:spPr>
            <a:xfrm>
              <a:off x="-5666122" y="5261607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Minus median(all frames)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" name="矩形 205"/>
            <p:cNvSpPr/>
            <p:nvPr/>
          </p:nvSpPr>
          <p:spPr>
            <a:xfrm>
              <a:off x="-2759012" y="5891173"/>
              <a:ext cx="131417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1324*1344</a:t>
              </a:r>
              <a:endPara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08" name="群組 207"/>
          <p:cNvGrpSpPr/>
          <p:nvPr/>
        </p:nvGrpSpPr>
        <p:grpSpPr>
          <a:xfrm>
            <a:off x="1037267" y="777731"/>
            <a:ext cx="7272808" cy="3735700"/>
            <a:chOff x="-8178389" y="-1079724"/>
            <a:chExt cx="7272808" cy="3735700"/>
          </a:xfrm>
        </p:grpSpPr>
        <p:grpSp>
          <p:nvGrpSpPr>
            <p:cNvPr id="200" name="群組 199"/>
            <p:cNvGrpSpPr/>
            <p:nvPr/>
          </p:nvGrpSpPr>
          <p:grpSpPr>
            <a:xfrm>
              <a:off x="-8178389" y="-1079724"/>
              <a:ext cx="7272808" cy="3735700"/>
              <a:chOff x="-8533456" y="188639"/>
              <a:chExt cx="7272808" cy="3735700"/>
            </a:xfrm>
          </p:grpSpPr>
          <p:grpSp>
            <p:nvGrpSpPr>
              <p:cNvPr id="66" name="群組 65"/>
              <p:cNvGrpSpPr/>
              <p:nvPr/>
            </p:nvGrpSpPr>
            <p:grpSpPr>
              <a:xfrm>
                <a:off x="-8533456" y="188639"/>
                <a:ext cx="7272808" cy="3735700"/>
                <a:chOff x="-389898" y="556318"/>
                <a:chExt cx="7272808" cy="3735700"/>
              </a:xfrm>
            </p:grpSpPr>
            <p:sp>
              <p:nvSpPr>
                <p:cNvPr id="65" name="圓角矩形 64"/>
                <p:cNvSpPr/>
                <p:nvPr/>
              </p:nvSpPr>
              <p:spPr>
                <a:xfrm>
                  <a:off x="-389898" y="556318"/>
                  <a:ext cx="7272808" cy="370124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grpSp>
              <p:nvGrpSpPr>
                <p:cNvPr id="64" name="群組 63"/>
                <p:cNvGrpSpPr/>
                <p:nvPr/>
              </p:nvGrpSpPr>
              <p:grpSpPr>
                <a:xfrm>
                  <a:off x="1413435" y="1073932"/>
                  <a:ext cx="4980794" cy="3218086"/>
                  <a:chOff x="1835696" y="919140"/>
                  <a:chExt cx="4980794" cy="3218086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2177705" y="919140"/>
                    <a:ext cx="1584176" cy="158417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000" b="1" dirty="0">
                      <a:latin typeface="Gill Sans MT" pitchFamily="34" charset="0"/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2079972" y="996124"/>
                    <a:ext cx="1584176" cy="158417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000" b="1" dirty="0">
                      <a:latin typeface="Gill Sans MT" pitchFamily="34" charset="0"/>
                    </a:endParaRP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1962280" y="1068132"/>
                    <a:ext cx="1584176" cy="158417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000" b="1" dirty="0">
                      <a:latin typeface="Gill Sans MT" pitchFamily="34" charset="0"/>
                    </a:endParaRP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1835696" y="1144868"/>
                    <a:ext cx="1584176" cy="158417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400" b="1" dirty="0" smtClean="0">
                        <a:solidFill>
                          <a:schemeClr val="tx1"/>
                        </a:solidFill>
                        <a:latin typeface="+mj-lt"/>
                      </a:rPr>
                      <a:t>Image</a:t>
                    </a:r>
                    <a:endParaRPr lang="zh-TW" altLang="en-US" sz="14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8" name="矩形 47"/>
                  <p:cNvSpPr/>
                  <p:nvPr/>
                </p:nvSpPr>
                <p:spPr>
                  <a:xfrm>
                    <a:off x="5220072" y="951481"/>
                    <a:ext cx="1584176" cy="1584176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400" b="1" dirty="0" err="1" smtClean="0">
                        <a:solidFill>
                          <a:schemeClr val="tx1"/>
                        </a:solidFill>
                        <a:latin typeface="+mj-lt"/>
                      </a:rPr>
                      <a:t>Avg</a:t>
                    </a:r>
                    <a:r>
                      <a:rPr lang="en-US" altLang="zh-TW" sz="1400" b="1" dirty="0" smtClean="0">
                        <a:solidFill>
                          <a:schemeClr val="tx1"/>
                        </a:solidFill>
                        <a:latin typeface="+mj-lt"/>
                      </a:rPr>
                      <a:t> Image</a:t>
                    </a:r>
                    <a:endParaRPr lang="zh-TW" altLang="en-US" sz="14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cxnSp>
                <p:nvCxnSpPr>
                  <p:cNvPr id="50" name="直線單箭頭接點 49"/>
                  <p:cNvCxnSpPr/>
                  <p:nvPr/>
                </p:nvCxnSpPr>
                <p:spPr>
                  <a:xfrm>
                    <a:off x="3923928" y="1711228"/>
                    <a:ext cx="1152128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矩形 50"/>
                  <p:cNvSpPr/>
                  <p:nvPr/>
                </p:nvSpPr>
                <p:spPr>
                  <a:xfrm>
                    <a:off x="5796906" y="3046115"/>
                    <a:ext cx="676746" cy="657131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100" b="1" dirty="0" smtClean="0">
                        <a:solidFill>
                          <a:schemeClr val="tx1"/>
                        </a:solidFill>
                        <a:latin typeface="+mj-lt"/>
                      </a:rPr>
                      <a:t>All </a:t>
                    </a:r>
                    <a:r>
                      <a:rPr lang="en-US" altLang="zh-TW" sz="1100" b="1" dirty="0" err="1" smtClean="0">
                        <a:solidFill>
                          <a:schemeClr val="tx1"/>
                        </a:solidFill>
                        <a:latin typeface="+mj-lt"/>
                      </a:rPr>
                      <a:t>Framestd</a:t>
                    </a:r>
                    <a:endParaRPr lang="zh-TW" altLang="en-US" sz="11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cxnSp>
                <p:nvCxnSpPr>
                  <p:cNvPr id="52" name="直線單箭頭接點 51"/>
                  <p:cNvCxnSpPr/>
                  <p:nvPr/>
                </p:nvCxnSpPr>
                <p:spPr>
                  <a:xfrm>
                    <a:off x="2623090" y="3374680"/>
                    <a:ext cx="3029030" cy="1098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線接點 54"/>
                  <p:cNvCxnSpPr/>
                  <p:nvPr/>
                </p:nvCxnSpPr>
                <p:spPr>
                  <a:xfrm flipV="1">
                    <a:off x="2623090" y="2852936"/>
                    <a:ext cx="0" cy="53273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矩形 55"/>
                  <p:cNvSpPr/>
                  <p:nvPr/>
                </p:nvSpPr>
                <p:spPr>
                  <a:xfrm>
                    <a:off x="5881768" y="3721728"/>
                    <a:ext cx="555268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  <a:defRPr/>
                    </a:pPr>
                    <a:r>
                      <a:rPr lang="en-US" altLang="zh-TW" sz="1400" b="1" kern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 pitchFamily="34" charset="0"/>
                      </a:rPr>
                      <a:t>1*1</a:t>
                    </a:r>
                    <a:endParaRPr lang="en-US" altLang="zh-TW" sz="1400" b="1" kern="0" dirty="0">
                      <a:solidFill>
                        <a:schemeClr val="tx1"/>
                      </a:solidFill>
                      <a:latin typeface="+mj-ea"/>
                      <a:ea typeface="+mj-ea"/>
                      <a:cs typeface="Arial" pitchFamily="34" charset="0"/>
                    </a:endParaRP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5502315" y="2489877"/>
                    <a:ext cx="1314175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  <a:defRPr/>
                    </a:pPr>
                    <a:r>
                      <a:rPr lang="en-US" altLang="zh-TW" sz="1400" b="1" kern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 pitchFamily="34" charset="0"/>
                      </a:rPr>
                      <a:t>1324*1344</a:t>
                    </a:r>
                    <a:endParaRPr lang="en-US" altLang="zh-TW" sz="1400" b="1" kern="0" dirty="0">
                      <a:solidFill>
                        <a:schemeClr val="tx1"/>
                      </a:solidFill>
                      <a:latin typeface="+mj-ea"/>
                      <a:ea typeface="+mj-ea"/>
                      <a:cs typeface="Arial" pitchFamily="34" charset="0"/>
                    </a:endParaRPr>
                  </a:p>
                </p:txBody>
              </p:sp>
            </p:grpSp>
          </p:grpSp>
          <p:cxnSp>
            <p:nvCxnSpPr>
              <p:cNvPr id="188" name="直線單箭頭接點 187"/>
              <p:cNvCxnSpPr/>
              <p:nvPr/>
            </p:nvCxnSpPr>
            <p:spPr>
              <a:xfrm>
                <a:off x="-7599690" y="1733187"/>
                <a:ext cx="0" cy="988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接點 190"/>
              <p:cNvCxnSpPr/>
              <p:nvPr/>
            </p:nvCxnSpPr>
            <p:spPr>
              <a:xfrm>
                <a:off x="-7599690" y="1733187"/>
                <a:ext cx="722418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3" name="矩形 192"/>
              <p:cNvSpPr/>
              <p:nvPr/>
            </p:nvSpPr>
            <p:spPr>
              <a:xfrm>
                <a:off x="-7938063" y="2833227"/>
                <a:ext cx="676746" cy="65713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 smtClean="0">
                    <a:solidFill>
                      <a:schemeClr val="tx1"/>
                    </a:solidFill>
                    <a:latin typeface="+mj-lt"/>
                  </a:rPr>
                  <a:t>All </a:t>
                </a:r>
                <a:r>
                  <a:rPr lang="en-US" altLang="zh-TW" sz="1100" b="1" dirty="0" err="1" smtClean="0">
                    <a:solidFill>
                      <a:schemeClr val="tx1"/>
                    </a:solidFill>
                    <a:latin typeface="+mj-lt"/>
                  </a:rPr>
                  <a:t>Framemedian</a:t>
                </a:r>
                <a:endParaRPr lang="zh-TW" altLang="en-US" sz="11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94" name="矩形 193"/>
              <p:cNvSpPr/>
              <p:nvPr/>
            </p:nvSpPr>
            <p:spPr>
              <a:xfrm>
                <a:off x="-7877324" y="3499987"/>
                <a:ext cx="555268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TW" sz="1400" b="1" kern="0" dirty="0" smtClean="0">
                    <a:solidFill>
                      <a:schemeClr val="tx1"/>
                    </a:solidFill>
                    <a:latin typeface="+mj-ea"/>
                    <a:ea typeface="+mj-ea"/>
                    <a:cs typeface="Arial" pitchFamily="34" charset="0"/>
                  </a:rPr>
                  <a:t>1*1</a:t>
                </a:r>
                <a:endParaRPr lang="en-US" altLang="zh-TW" sz="1400" b="1" kern="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196" name="文字方塊 195"/>
              <p:cNvSpPr txBox="1"/>
              <p:nvPr/>
            </p:nvSpPr>
            <p:spPr>
              <a:xfrm>
                <a:off x="-8205786" y="1184369"/>
                <a:ext cx="1212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ALL</a:t>
                </a:r>
                <a:r>
                  <a:rPr lang="zh-TW" altLang="en-US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pixels</a:t>
                </a:r>
              </a:p>
              <a:p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get median</a:t>
                </a:r>
                <a:endPara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95" name="文字方塊 194"/>
            <p:cNvSpPr txBox="1"/>
            <p:nvPr/>
          </p:nvSpPr>
          <p:spPr>
            <a:xfrm>
              <a:off x="-4593141" y="1472803"/>
              <a:ext cx="168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ALL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pixels get </a:t>
              </a:r>
              <a:r>
                <a:rPr lang="en-US" altLang="zh-TW" sz="1400" b="1" dirty="0" err="1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std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9" name="圓角矩形 208"/>
          <p:cNvSpPr/>
          <p:nvPr/>
        </p:nvSpPr>
        <p:spPr>
          <a:xfrm>
            <a:off x="2382198" y="1798811"/>
            <a:ext cx="1605551" cy="2025837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0" name="圓角矩形 209"/>
          <p:cNvSpPr/>
          <p:nvPr/>
        </p:nvSpPr>
        <p:spPr>
          <a:xfrm>
            <a:off x="5640981" y="1813804"/>
            <a:ext cx="2473976" cy="2043186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dk1"/>
              </a:solidFill>
              <a:latin typeface="Gill Sans MT" pitchFamily="34" charset="0"/>
            </a:endParaRPr>
          </a:p>
        </p:txBody>
      </p:sp>
      <p:sp>
        <p:nvSpPr>
          <p:cNvPr id="211" name="圓角矩形 210"/>
          <p:cNvSpPr/>
          <p:nvPr/>
        </p:nvSpPr>
        <p:spPr>
          <a:xfrm>
            <a:off x="4251221" y="1796663"/>
            <a:ext cx="1229588" cy="1166712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dk1"/>
              </a:solidFill>
              <a:latin typeface="Gill Sans MT" pitchFamily="34" charset="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7185206" y="6534567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6263" y="4663692"/>
            <a:ext cx="490711" cy="49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4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7398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Method 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2</a:t>
            </a:r>
            <a:r>
              <a:rPr lang="zh-TW" altLang="en-US" sz="2000" b="1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 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分析與改善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780" y="92834"/>
            <a:ext cx="505384" cy="50538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1" y="4712056"/>
            <a:ext cx="472675" cy="47267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1115616" y="4742948"/>
            <a:ext cx="1611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Method 2 </a:t>
            </a:r>
            <a:r>
              <a:rPr lang="zh-TW" altLang="en-US" sz="1600" b="1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問</a:t>
            </a:r>
            <a:r>
              <a:rPr lang="zh-TW" altLang="en-US" sz="1600" b="1" dirty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題</a:t>
            </a:r>
            <a:endParaRPr lang="zh-CN" altLang="en-US" sz="1600" b="1" dirty="0">
              <a:solidFill>
                <a:srgbClr val="000000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34845" y="5218149"/>
            <a:ext cx="4830168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n"/>
            </a:pPr>
            <a:r>
              <a:rPr lang="zh-TW" altLang="en-US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執行</a:t>
            </a: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一次</a:t>
            </a:r>
            <a:r>
              <a:rPr lang="en-US" altLang="zh-TW" sz="1400" b="1" spc="3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雜訊</a:t>
            </a: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依然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明顯</a:t>
            </a:r>
            <a:endParaRPr lang="en-US" altLang="zh-TW" sz="1400" b="1" spc="300" dirty="0">
              <a:solidFill>
                <a:srgbClr val="C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endParaRPr lang="en-US" altLang="zh-CN" sz="1600" b="1" dirty="0" smtClean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r>
              <a:rPr lang="zh-TW" altLang="en-US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執行</a:t>
            </a: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兩次</a:t>
            </a:r>
            <a:r>
              <a:rPr lang="en-US" altLang="zh-TW" sz="1400" b="1" spc="3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缺陷像素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  <a:sym typeface="Wingdings" panose="05000000000000000000" pitchFamily="2" charset="2"/>
              </a:rPr>
              <a:t>遭濾除</a:t>
            </a:r>
            <a:endParaRPr lang="en-US" altLang="zh-TW" sz="1400" b="1" spc="300" dirty="0" smtClean="0">
              <a:solidFill>
                <a:srgbClr val="C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endParaRPr lang="en-US" altLang="zh-CN" sz="1400" b="1" spc="300" dirty="0">
              <a:solidFill>
                <a:srgbClr val="0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lvl="3" indent="-285750">
              <a:buFont typeface="Wingdings" panose="05000000000000000000" pitchFamily="2" charset="2"/>
              <a:buChar char="n"/>
            </a:pP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後續填回</a:t>
            </a:r>
            <a:r>
              <a:rPr lang="en-US" altLang="zh-TW" sz="1400" b="1" spc="3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圖像與缺陷差異太</a:t>
            </a:r>
            <a:r>
              <a:rPr lang="zh-TW" altLang="en-US" sz="1400" b="1" spc="3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大</a:t>
            </a:r>
            <a:r>
              <a:rPr lang="en-US" altLang="zh-TW" sz="1400" b="1" spc="3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lang="zh-TW" altLang="en-US" sz="1400" b="1" spc="300" dirty="0">
                <a:solidFill>
                  <a:srgbClr val="C00000"/>
                </a:solidFill>
                <a:latin typeface="+mn-ea"/>
                <a:ea typeface="+mn-ea"/>
                <a:sym typeface="Wingdings" panose="05000000000000000000" pitchFamily="2" charset="2"/>
              </a:rPr>
              <a:t>影像不自然</a:t>
            </a:r>
            <a:r>
              <a:rPr lang="en-US" altLang="zh-TW" sz="1400" b="1" spc="300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  <a:endParaRPr lang="en-US" altLang="zh-CN" sz="1400" b="1" spc="300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endParaRPr lang="en-US" altLang="zh-TW" sz="1400" b="1" spc="300" dirty="0" smtClean="0">
              <a:solidFill>
                <a:srgbClr val="0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endParaRPr lang="en-US" altLang="zh-CN" sz="16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5685237" y="4653136"/>
            <a:ext cx="3092577" cy="1859922"/>
            <a:chOff x="5639212" y="4768927"/>
            <a:chExt cx="3092577" cy="1859922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212" y="4768927"/>
              <a:ext cx="516295" cy="516295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6116538" y="4912225"/>
              <a:ext cx="15520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TW" sz="1600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anose="020B0503020204020204" pitchFamily="34" charset="-122"/>
                </a:rPr>
                <a:t>Method3 </a:t>
              </a:r>
              <a:r>
                <a:rPr lang="zh-TW" altLang="en-US" sz="1600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anose="020B0503020204020204" pitchFamily="34" charset="-122"/>
                </a:rPr>
                <a:t>方</a:t>
              </a: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anose="020B0503020204020204" pitchFamily="34" charset="-122"/>
                </a:rPr>
                <a:t>法</a:t>
              </a:r>
              <a:endParaRPr lang="zh-CN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897359" y="5428520"/>
              <a:ext cx="2834430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TW" altLang="en-US" sz="1400" b="1" spc="300" dirty="0" smtClean="0">
                  <a:solidFill>
                    <a:srgbClr val="000000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依資料結構制定演算法</a:t>
              </a:r>
              <a:endParaRPr lang="en-US" altLang="zh-TW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zh-TW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TW" altLang="en-US" sz="1400" b="1" spc="300" dirty="0" smtClean="0">
                  <a:solidFill>
                    <a:srgbClr val="000000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每</a:t>
              </a:r>
              <a:r>
                <a:rPr lang="en-US" altLang="zh-TW" sz="1600" b="1" dirty="0" smtClean="0">
                  <a:solidFill>
                    <a:srgbClr val="C00000"/>
                  </a:solidFill>
                  <a:latin typeface="Arial Black" panose="020B0A04020102020204" pitchFamily="34" charset="0"/>
                  <a:ea typeface="+mn-ea"/>
                  <a:sym typeface="微软雅黑" panose="020B0503020204020204" pitchFamily="34" charset="-122"/>
                </a:rPr>
                <a:t>32</a:t>
              </a:r>
              <a:r>
                <a:rPr lang="zh-TW" altLang="en-US" sz="1600" b="1" dirty="0" smtClean="0">
                  <a:solidFill>
                    <a:srgbClr val="C00000"/>
                  </a:solidFill>
                  <a:latin typeface="Arial Black" panose="020B0A04020102020204" pitchFamily="34" charset="0"/>
                  <a:ea typeface="+mn-ea"/>
                  <a:sym typeface="微软雅黑" panose="020B0503020204020204" pitchFamily="34" charset="-122"/>
                </a:rPr>
                <a:t> </a:t>
              </a:r>
              <a:r>
                <a:rPr lang="zh-TW" altLang="en-US" sz="1600" b="1" spc="300" dirty="0" smtClean="0">
                  <a:solidFill>
                    <a:srgbClr val="C00000"/>
                  </a:solidFill>
                  <a:latin typeface="Arial Black" panose="020B0A04020102020204" pitchFamily="34" charset="0"/>
                  <a:ea typeface="+mn-ea"/>
                  <a:sym typeface="微软雅黑" panose="020B0503020204020204" pitchFamily="34" charset="-122"/>
                </a:rPr>
                <a:t>*</a:t>
              </a:r>
              <a:r>
                <a:rPr lang="en-US" altLang="zh-TW" sz="1600" b="1" dirty="0" smtClean="0">
                  <a:solidFill>
                    <a:srgbClr val="C00000"/>
                  </a:solidFill>
                  <a:latin typeface="Arial Black" panose="020B0A04020102020204" pitchFamily="34" charset="0"/>
                  <a:ea typeface="+mn-ea"/>
                  <a:sym typeface="微软雅黑" panose="020B0503020204020204" pitchFamily="34" charset="-122"/>
                </a:rPr>
                <a:t>32</a:t>
              </a:r>
              <a:r>
                <a:rPr lang="zh-TW" altLang="en-US" sz="1600" b="1" dirty="0" smtClean="0">
                  <a:solidFill>
                    <a:srgbClr val="C00000"/>
                  </a:solidFill>
                  <a:latin typeface="Arial Black" panose="020B0A04020102020204" pitchFamily="34" charset="0"/>
                  <a:ea typeface="+mn-ea"/>
                  <a:sym typeface="微软雅黑" panose="020B0503020204020204" pitchFamily="34" charset="-122"/>
                </a:rPr>
                <a:t> </a:t>
              </a:r>
              <a:r>
                <a:rPr lang="zh-TW" altLang="en-US" sz="1400" b="1" spc="300" dirty="0" smtClean="0">
                  <a:solidFill>
                    <a:srgbClr val="000000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一組進行修正</a:t>
              </a:r>
              <a:endParaRPr lang="en-US" altLang="zh-TW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  <a:p>
              <a:endParaRPr lang="en-US" altLang="zh-TW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  <a:p>
              <a:endParaRPr lang="en-US" altLang="zh-CN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85361" y="913673"/>
            <a:ext cx="2795227" cy="2995754"/>
            <a:chOff x="251520" y="871220"/>
            <a:chExt cx="4381500" cy="469582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20" y="871220"/>
              <a:ext cx="4381500" cy="4695825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1422857" y="4787525"/>
              <a:ext cx="720080" cy="7200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/>
          <a:srcRect l="16959" t="10153" r="751" b="4703"/>
          <a:stretch/>
        </p:blipFill>
        <p:spPr>
          <a:xfrm>
            <a:off x="281003" y="890434"/>
            <a:ext cx="2795227" cy="3018993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3206088" y="913673"/>
            <a:ext cx="2841060" cy="2965668"/>
            <a:chOff x="184373" y="942578"/>
            <a:chExt cx="4418800" cy="4612607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373" y="942578"/>
              <a:ext cx="4418800" cy="4612607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1422857" y="4787525"/>
              <a:ext cx="720080" cy="72008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9"/>
          <a:srcRect l="3580" t="6589" r="13357" b="8156"/>
          <a:stretch/>
        </p:blipFill>
        <p:spPr>
          <a:xfrm>
            <a:off x="3214780" y="871831"/>
            <a:ext cx="2845648" cy="3048817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843369" y="3961485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執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行方法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二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)1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次</a:t>
            </a:r>
          </a:p>
        </p:txBody>
      </p:sp>
      <p:sp>
        <p:nvSpPr>
          <p:cNvPr id="45" name="矩形 44"/>
          <p:cNvSpPr/>
          <p:nvPr/>
        </p:nvSpPr>
        <p:spPr>
          <a:xfrm>
            <a:off x="3510594" y="3961956"/>
            <a:ext cx="1539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執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行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方法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二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) 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次</a:t>
            </a:r>
          </a:p>
        </p:txBody>
      </p:sp>
      <p:sp>
        <p:nvSpPr>
          <p:cNvPr id="46" name="矩形 45"/>
          <p:cNvSpPr/>
          <p:nvPr/>
        </p:nvSpPr>
        <p:spPr>
          <a:xfrm>
            <a:off x="6688429" y="3961485"/>
            <a:ext cx="1997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執行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次 並填回缺陷點 </a:t>
            </a:r>
            <a:endParaRPr lang="zh-TW" altLang="en-US" sz="1400" dirty="0"/>
          </a:p>
        </p:txBody>
      </p:sp>
      <p:grpSp>
        <p:nvGrpSpPr>
          <p:cNvPr id="87" name="群組 86"/>
          <p:cNvGrpSpPr/>
          <p:nvPr/>
        </p:nvGrpSpPr>
        <p:grpSpPr>
          <a:xfrm>
            <a:off x="6487442" y="3968069"/>
            <a:ext cx="331581" cy="142712"/>
            <a:chOff x="6604086" y="1156731"/>
            <a:chExt cx="269305" cy="142712"/>
          </a:xfrm>
          <a:noFill/>
        </p:grpSpPr>
        <p:sp>
          <p:nvSpPr>
            <p:cNvPr id="88" name="弧形 87"/>
            <p:cNvSpPr/>
            <p:nvPr/>
          </p:nvSpPr>
          <p:spPr>
            <a:xfrm>
              <a:off x="6715865" y="1156731"/>
              <a:ext cx="157526" cy="142712"/>
            </a:xfrm>
            <a:prstGeom prst="arc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弧形 88"/>
            <p:cNvSpPr/>
            <p:nvPr/>
          </p:nvSpPr>
          <p:spPr>
            <a:xfrm flipH="1">
              <a:off x="6604086" y="1156731"/>
              <a:ext cx="157526" cy="142712"/>
            </a:xfrm>
            <a:prstGeom prst="arc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6194620" y="1061939"/>
            <a:ext cx="2833140" cy="2826605"/>
            <a:chOff x="611560" y="1103494"/>
            <a:chExt cx="3276485" cy="3268927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560" y="1103494"/>
              <a:ext cx="3276485" cy="3268927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2175227" y="1522587"/>
              <a:ext cx="1491808" cy="1211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0029" y="1045817"/>
            <a:ext cx="2945360" cy="2858219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6" name="群組 15"/>
          <p:cNvGrpSpPr/>
          <p:nvPr/>
        </p:nvGrpSpPr>
        <p:grpSpPr>
          <a:xfrm>
            <a:off x="6389462" y="3689239"/>
            <a:ext cx="2665890" cy="290298"/>
            <a:chOff x="6389462" y="3689239"/>
            <a:chExt cx="2665890" cy="290298"/>
          </a:xfrm>
        </p:grpSpPr>
        <p:sp>
          <p:nvSpPr>
            <p:cNvPr id="111" name="文字方塊 110"/>
            <p:cNvSpPr txBox="1"/>
            <p:nvPr/>
          </p:nvSpPr>
          <p:spPr>
            <a:xfrm>
              <a:off x="7731003" y="3689239"/>
              <a:ext cx="320605" cy="146379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900" b="1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endParaRPr lang="zh-TW" altLang="en-US" sz="800" b="1" dirty="0">
                <a:solidFill>
                  <a:schemeClr val="accent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47" name="群組 46"/>
            <p:cNvGrpSpPr/>
            <p:nvPr/>
          </p:nvGrpSpPr>
          <p:grpSpPr>
            <a:xfrm>
              <a:off x="6391152" y="3832680"/>
              <a:ext cx="331581" cy="142712"/>
              <a:chOff x="6604086" y="1156731"/>
              <a:chExt cx="269305" cy="142712"/>
            </a:xfrm>
            <a:noFill/>
          </p:grpSpPr>
          <p:sp>
            <p:nvSpPr>
              <p:cNvPr id="48" name="弧形 47"/>
              <p:cNvSpPr/>
              <p:nvPr/>
            </p:nvSpPr>
            <p:spPr>
              <a:xfrm>
                <a:off x="6715865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弧形 48"/>
              <p:cNvSpPr/>
              <p:nvPr/>
            </p:nvSpPr>
            <p:spPr>
              <a:xfrm flipH="1">
                <a:off x="6604086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7825663" y="3689241"/>
              <a:ext cx="122022" cy="146379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endParaRPr lang="zh-TW" altLang="en-US" sz="900" b="1" dirty="0">
                <a:solidFill>
                  <a:schemeClr val="accent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8490238" y="3689241"/>
              <a:ext cx="122022" cy="146379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endParaRPr lang="zh-TW" altLang="en-US" sz="900" b="1" dirty="0">
                <a:solidFill>
                  <a:schemeClr val="accent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8061282" y="3692429"/>
              <a:ext cx="320605" cy="146379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900" b="1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endParaRPr lang="zh-TW" altLang="en-US" sz="800" b="1" dirty="0">
                <a:solidFill>
                  <a:schemeClr val="accent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8404237" y="3698820"/>
              <a:ext cx="320605" cy="146379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900" b="1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endParaRPr lang="zh-TW" altLang="en-US" sz="800" b="1" dirty="0">
                <a:solidFill>
                  <a:schemeClr val="accent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8732532" y="3698819"/>
              <a:ext cx="320605" cy="146379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900" b="1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endParaRPr lang="zh-TW" altLang="en-US" sz="800" b="1" dirty="0">
                <a:solidFill>
                  <a:schemeClr val="accent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7395498" y="3694623"/>
              <a:ext cx="320605" cy="146379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900" b="1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endParaRPr lang="zh-TW" altLang="en-US" sz="800" b="1" dirty="0">
                <a:solidFill>
                  <a:schemeClr val="accent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7052548" y="3701255"/>
              <a:ext cx="320605" cy="146379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900" b="1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endParaRPr lang="zh-TW" altLang="en-US" sz="800" b="1" dirty="0">
                <a:solidFill>
                  <a:schemeClr val="accent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6709589" y="3710818"/>
              <a:ext cx="320605" cy="146379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900" b="1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endParaRPr lang="zh-TW" altLang="en-US" sz="800" b="1" dirty="0">
                <a:solidFill>
                  <a:schemeClr val="accent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6389462" y="3704086"/>
              <a:ext cx="320605" cy="146379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900" b="1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endParaRPr lang="zh-TW" altLang="en-US" sz="800" b="1" dirty="0">
                <a:solidFill>
                  <a:schemeClr val="accent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90" name="群組 89"/>
            <p:cNvGrpSpPr/>
            <p:nvPr/>
          </p:nvGrpSpPr>
          <p:grpSpPr>
            <a:xfrm>
              <a:off x="6726359" y="3832680"/>
              <a:ext cx="331581" cy="142712"/>
              <a:chOff x="6604086" y="1156731"/>
              <a:chExt cx="269305" cy="142712"/>
            </a:xfrm>
            <a:noFill/>
          </p:grpSpPr>
          <p:sp>
            <p:nvSpPr>
              <p:cNvPr id="91" name="弧形 90"/>
              <p:cNvSpPr/>
              <p:nvPr/>
            </p:nvSpPr>
            <p:spPr>
              <a:xfrm>
                <a:off x="6715865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弧形 91"/>
              <p:cNvSpPr/>
              <p:nvPr/>
            </p:nvSpPr>
            <p:spPr>
              <a:xfrm flipH="1">
                <a:off x="6604086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3" name="群組 92"/>
            <p:cNvGrpSpPr/>
            <p:nvPr/>
          </p:nvGrpSpPr>
          <p:grpSpPr>
            <a:xfrm>
              <a:off x="7050928" y="3834384"/>
              <a:ext cx="331581" cy="142712"/>
              <a:chOff x="6604086" y="1156731"/>
              <a:chExt cx="269305" cy="142712"/>
            </a:xfrm>
            <a:noFill/>
          </p:grpSpPr>
          <p:sp>
            <p:nvSpPr>
              <p:cNvPr id="94" name="弧形 93"/>
              <p:cNvSpPr/>
              <p:nvPr/>
            </p:nvSpPr>
            <p:spPr>
              <a:xfrm>
                <a:off x="6715865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弧形 94"/>
              <p:cNvSpPr/>
              <p:nvPr/>
            </p:nvSpPr>
            <p:spPr>
              <a:xfrm flipH="1">
                <a:off x="6604086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6" name="群組 95"/>
            <p:cNvGrpSpPr/>
            <p:nvPr/>
          </p:nvGrpSpPr>
          <p:grpSpPr>
            <a:xfrm>
              <a:off x="7386135" y="3834384"/>
              <a:ext cx="331581" cy="142712"/>
              <a:chOff x="6604086" y="1156731"/>
              <a:chExt cx="269305" cy="142712"/>
            </a:xfrm>
            <a:noFill/>
          </p:grpSpPr>
          <p:sp>
            <p:nvSpPr>
              <p:cNvPr id="97" name="弧形 96"/>
              <p:cNvSpPr/>
              <p:nvPr/>
            </p:nvSpPr>
            <p:spPr>
              <a:xfrm>
                <a:off x="6715865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弧形 97"/>
              <p:cNvSpPr/>
              <p:nvPr/>
            </p:nvSpPr>
            <p:spPr>
              <a:xfrm flipH="1">
                <a:off x="6604086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9" name="群組 98"/>
            <p:cNvGrpSpPr/>
            <p:nvPr/>
          </p:nvGrpSpPr>
          <p:grpSpPr>
            <a:xfrm>
              <a:off x="7728788" y="3835121"/>
              <a:ext cx="331581" cy="142712"/>
              <a:chOff x="6604086" y="1156731"/>
              <a:chExt cx="269305" cy="142712"/>
            </a:xfrm>
            <a:noFill/>
          </p:grpSpPr>
          <p:sp>
            <p:nvSpPr>
              <p:cNvPr id="100" name="弧形 99"/>
              <p:cNvSpPr/>
              <p:nvPr/>
            </p:nvSpPr>
            <p:spPr>
              <a:xfrm>
                <a:off x="6715865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弧形 100"/>
              <p:cNvSpPr/>
              <p:nvPr/>
            </p:nvSpPr>
            <p:spPr>
              <a:xfrm flipH="1">
                <a:off x="6604086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群組 101"/>
            <p:cNvGrpSpPr/>
            <p:nvPr/>
          </p:nvGrpSpPr>
          <p:grpSpPr>
            <a:xfrm>
              <a:off x="8063995" y="3835121"/>
              <a:ext cx="331581" cy="142712"/>
              <a:chOff x="6604086" y="1156731"/>
              <a:chExt cx="269305" cy="142712"/>
            </a:xfrm>
            <a:noFill/>
          </p:grpSpPr>
          <p:sp>
            <p:nvSpPr>
              <p:cNvPr id="103" name="弧形 102"/>
              <p:cNvSpPr/>
              <p:nvPr/>
            </p:nvSpPr>
            <p:spPr>
              <a:xfrm>
                <a:off x="6715865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弧形 103"/>
              <p:cNvSpPr/>
              <p:nvPr/>
            </p:nvSpPr>
            <p:spPr>
              <a:xfrm flipH="1">
                <a:off x="6604086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388564" y="3836825"/>
              <a:ext cx="331581" cy="142712"/>
              <a:chOff x="6604086" y="1156731"/>
              <a:chExt cx="269305" cy="142712"/>
            </a:xfrm>
            <a:noFill/>
          </p:grpSpPr>
          <p:sp>
            <p:nvSpPr>
              <p:cNvPr id="106" name="弧形 105"/>
              <p:cNvSpPr/>
              <p:nvPr/>
            </p:nvSpPr>
            <p:spPr>
              <a:xfrm>
                <a:off x="6715865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弧形 106"/>
              <p:cNvSpPr/>
              <p:nvPr/>
            </p:nvSpPr>
            <p:spPr>
              <a:xfrm flipH="1">
                <a:off x="6604086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群組 107"/>
            <p:cNvGrpSpPr/>
            <p:nvPr/>
          </p:nvGrpSpPr>
          <p:grpSpPr>
            <a:xfrm>
              <a:off x="8723771" y="3836825"/>
              <a:ext cx="331581" cy="142712"/>
              <a:chOff x="6604086" y="1156731"/>
              <a:chExt cx="269305" cy="142712"/>
            </a:xfrm>
            <a:noFill/>
          </p:grpSpPr>
          <p:sp>
            <p:nvSpPr>
              <p:cNvPr id="109" name="弧形 108"/>
              <p:cNvSpPr/>
              <p:nvPr/>
            </p:nvSpPr>
            <p:spPr>
              <a:xfrm>
                <a:off x="6715865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弧形 109"/>
              <p:cNvSpPr/>
              <p:nvPr/>
            </p:nvSpPr>
            <p:spPr>
              <a:xfrm flipH="1">
                <a:off x="6604086" y="1156731"/>
                <a:ext cx="157526" cy="142712"/>
              </a:xfrm>
              <a:prstGeom prst="arc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5" name="矩形 64"/>
          <p:cNvSpPr/>
          <p:nvPr/>
        </p:nvSpPr>
        <p:spPr>
          <a:xfrm>
            <a:off x="7025150" y="4172822"/>
            <a:ext cx="13324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(defect map)</a:t>
            </a:r>
            <a:endParaRPr lang="zh-TW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6194620" y="1037545"/>
            <a:ext cx="2920769" cy="287149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92" y="929006"/>
            <a:ext cx="4791955" cy="23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直線接點 191"/>
          <p:cNvCxnSpPr/>
          <p:nvPr/>
        </p:nvCxnSpPr>
        <p:spPr>
          <a:xfrm flipH="1">
            <a:off x="4211960" y="1371577"/>
            <a:ext cx="532649" cy="494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1143637" y="1263243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4195" y="112759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缺陷像素判定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20" y="82345"/>
            <a:ext cx="505384" cy="505384"/>
          </a:xfrm>
          <a:prstGeom prst="rect">
            <a:avLst/>
          </a:prstGeom>
        </p:spPr>
      </p:pic>
      <p:sp>
        <p:nvSpPr>
          <p:cNvPr id="143" name="矩形 142"/>
          <p:cNvSpPr/>
          <p:nvPr/>
        </p:nvSpPr>
        <p:spPr>
          <a:xfrm>
            <a:off x="1045904" y="1340227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28212" y="1412235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01628" y="1488971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+mj-lt"/>
              </a:rPr>
              <a:t>One frame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直線單箭頭接點 146"/>
          <p:cNvCxnSpPr/>
          <p:nvPr/>
        </p:nvCxnSpPr>
        <p:spPr>
          <a:xfrm flipV="1">
            <a:off x="2457812" y="1983323"/>
            <a:ext cx="504056" cy="3763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向右箭號 150"/>
          <p:cNvSpPr/>
          <p:nvPr/>
        </p:nvSpPr>
        <p:spPr>
          <a:xfrm rot="5400000">
            <a:off x="1289760" y="4329100"/>
            <a:ext cx="792088" cy="288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123203" y="3503291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取出每張圖所有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一起進行標準差計算</a:t>
            </a:r>
          </a:p>
        </p:txBody>
      </p:sp>
      <p:sp>
        <p:nvSpPr>
          <p:cNvPr id="153" name="矩形 152"/>
          <p:cNvSpPr/>
          <p:nvPr/>
        </p:nvSpPr>
        <p:spPr>
          <a:xfrm>
            <a:off x="1492720" y="5229200"/>
            <a:ext cx="455160" cy="45516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 smtClean="0">
                <a:solidFill>
                  <a:schemeClr val="tx1"/>
                </a:solidFill>
                <a:latin typeface="+mj-lt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8" name="直線接點 157"/>
          <p:cNvCxnSpPr/>
          <p:nvPr/>
        </p:nvCxnSpPr>
        <p:spPr>
          <a:xfrm>
            <a:off x="4750304" y="743270"/>
            <a:ext cx="0" cy="21728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8063112" y="756441"/>
            <a:ext cx="0" cy="2159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H="1">
            <a:off x="3703720" y="1814494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>
            <a:off x="8607112" y="1818145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211960" y="749856"/>
            <a:ext cx="4395152" cy="2159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4365848" y="3307343"/>
            <a:ext cx="50385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j-ea"/>
                <a:ea typeface="+mj-ea"/>
              </a:rPr>
              <a:t>定義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j-ea"/>
                <a:ea typeface="+mj-ea"/>
              </a:rPr>
              <a:t>超過</a:t>
            </a:r>
            <a:r>
              <a:rPr lang="en-US" altLang="zh-TW" sz="1400" b="1" spc="300" dirty="0" smtClean="0">
                <a:solidFill>
                  <a:srgbClr val="C00000"/>
                </a:solidFill>
                <a:latin typeface="+mj-ea"/>
                <a:ea typeface="+mj-ea"/>
              </a:rPr>
              <a:t>3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j-ea"/>
                <a:ea typeface="+mj-ea"/>
              </a:rPr>
              <a:t>倍標準差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j-ea"/>
                <a:ea typeface="+mj-ea"/>
              </a:rPr>
              <a:t>為</a:t>
            </a:r>
            <a:r>
              <a:rPr lang="zh-TW" altLang="en-US" sz="1400" b="1" spc="300" dirty="0">
                <a:solidFill>
                  <a:srgbClr val="C00000"/>
                </a:solidFill>
                <a:latin typeface="+mj-ea"/>
                <a:ea typeface="+mj-ea"/>
              </a:rPr>
              <a:t>離群像素</a:t>
            </a:r>
            <a:endParaRPr lang="en-US" altLang="zh-TW" sz="1400" b="1" spc="300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j-ea"/>
                <a:ea typeface="+mj-ea"/>
              </a:rPr>
              <a:t>離群</a:t>
            </a:r>
            <a:r>
              <a:rPr lang="zh-TW" altLang="en-US" sz="1400" b="1" spc="300" dirty="0">
                <a:solidFill>
                  <a:schemeClr val="tx1"/>
                </a:solidFill>
                <a:latin typeface="+mj-ea"/>
                <a:ea typeface="+mj-ea"/>
              </a:rPr>
              <a:t>像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j-ea"/>
                <a:ea typeface="+mj-ea"/>
              </a:rPr>
              <a:t>素稱</a:t>
            </a:r>
            <a:r>
              <a:rPr lang="zh-TW" altLang="en-US" sz="1400" b="1" spc="300" dirty="0">
                <a:solidFill>
                  <a:schemeClr val="tx1"/>
                </a:solidFill>
                <a:latin typeface="+mj-ea"/>
                <a:ea typeface="+mj-ea"/>
              </a:rPr>
              <a:t>為</a:t>
            </a:r>
            <a:r>
              <a:rPr lang="zh-TW" altLang="en-US" sz="1400" b="1" spc="300" dirty="0">
                <a:solidFill>
                  <a:srgbClr val="C00000"/>
                </a:solidFill>
                <a:latin typeface="+mj-ea"/>
                <a:ea typeface="+mj-ea"/>
              </a:rPr>
              <a:t>缺陷點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j-ea"/>
                <a:ea typeface="+mj-ea"/>
              </a:rPr>
              <a:t>(cell defect)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j-ea"/>
                <a:ea typeface="+mj-ea"/>
              </a:rPr>
              <a:t>影像處理後</a:t>
            </a:r>
            <a:r>
              <a:rPr lang="en-US" altLang="zh-TW" sz="1400" b="1" spc="300" dirty="0" smtClean="0">
                <a:solidFill>
                  <a:srgbClr val="C00000"/>
                </a:solidFill>
                <a:latin typeface="+mj-ea"/>
                <a:ea typeface="+mj-ea"/>
              </a:rPr>
              <a:t>cell </a:t>
            </a:r>
            <a:r>
              <a:rPr lang="en-US" altLang="zh-TW" sz="1400" b="1" spc="300" dirty="0">
                <a:solidFill>
                  <a:srgbClr val="C00000"/>
                </a:solidFill>
                <a:latin typeface="+mj-ea"/>
                <a:ea typeface="+mj-ea"/>
              </a:rPr>
              <a:t>defect</a:t>
            </a:r>
            <a:r>
              <a:rPr lang="zh-TW" altLang="en-US" sz="1400" b="1" spc="3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j-ea"/>
                <a:ea typeface="+mj-ea"/>
              </a:rPr>
              <a:t>需</a:t>
            </a:r>
            <a:r>
              <a:rPr lang="zh-TW" altLang="en-US" sz="1400" b="1" spc="300" dirty="0">
                <a:solidFill>
                  <a:srgbClr val="C00000"/>
                </a:solidFill>
                <a:latin typeface="+mj-ea"/>
                <a:ea typeface="+mj-ea"/>
              </a:rPr>
              <a:t>保留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4462661" y="6022214"/>
                <a:ext cx="29228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=  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Cell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defect Pixels </a:t>
                </a:r>
                <a:endParaRPr lang="zh-TW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6022214"/>
                <a:ext cx="2922851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9091" r="-1250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群組 179"/>
          <p:cNvGrpSpPr/>
          <p:nvPr/>
        </p:nvGrpSpPr>
        <p:grpSpPr>
          <a:xfrm>
            <a:off x="5363024" y="4680968"/>
            <a:ext cx="2754240" cy="534270"/>
            <a:chOff x="4482056" y="4576147"/>
            <a:chExt cx="2754240" cy="53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/>
                <p:cNvSpPr txBox="1"/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   3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zh-TW" altLang="en-US" dirty="0" smtClean="0">
                      <a:solidFill>
                        <a:schemeClr val="tx1"/>
                      </a:solidFill>
                    </a:rPr>
                    <a:t>  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文字方塊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矩形 178"/>
            <p:cNvSpPr/>
            <p:nvPr/>
          </p:nvSpPr>
          <p:spPr>
            <a:xfrm>
              <a:off x="4482056" y="4576147"/>
              <a:ext cx="1933448" cy="534270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=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299" t="-10526" r="-974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4462661" y="5613026"/>
                <a:ext cx="25746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zh-TW" sz="2000" dirty="0" smtClean="0">
                    <a:solidFill>
                      <a:schemeClr val="tx1"/>
                    </a:solidFill>
                  </a:rPr>
                  <a:t> =   </a:t>
                </a:r>
                <a:r>
                  <a:rPr lang="en-US" altLang="zh-TW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Each of Pixels</a:t>
                </a:r>
                <a:endParaRPr lang="zh-TW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5613026"/>
                <a:ext cx="2574616" cy="400110"/>
              </a:xfrm>
              <a:prstGeom prst="rect">
                <a:avLst/>
              </a:prstGeom>
              <a:blipFill rotWithShape="0">
                <a:blip r:embed="rId8"/>
                <a:stretch>
                  <a:fillRect t="-9231" r="-2133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線接點 183"/>
          <p:cNvCxnSpPr/>
          <p:nvPr/>
        </p:nvCxnSpPr>
        <p:spPr>
          <a:xfrm flipH="1">
            <a:off x="4211960" y="756441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/>
          <p:cNvCxnSpPr/>
          <p:nvPr/>
        </p:nvCxnSpPr>
        <p:spPr>
          <a:xfrm flipH="1">
            <a:off x="4211960" y="749856"/>
            <a:ext cx="432048" cy="3975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>
            <a:off x="4210441" y="833810"/>
            <a:ext cx="534167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H="1">
            <a:off x="4211961" y="1015647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flipH="1">
            <a:off x="4211961" y="1179873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/>
          <p:cNvCxnSpPr/>
          <p:nvPr/>
        </p:nvCxnSpPr>
        <p:spPr>
          <a:xfrm flipH="1">
            <a:off x="4217849" y="1571848"/>
            <a:ext cx="526759" cy="489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/>
          <p:cNvCxnSpPr/>
          <p:nvPr/>
        </p:nvCxnSpPr>
        <p:spPr>
          <a:xfrm flipH="1">
            <a:off x="4210440" y="177005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/>
          <p:nvPr/>
        </p:nvCxnSpPr>
        <p:spPr>
          <a:xfrm flipH="1">
            <a:off x="4210440" y="1971053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/>
          <p:cNvCxnSpPr/>
          <p:nvPr/>
        </p:nvCxnSpPr>
        <p:spPr>
          <a:xfrm flipH="1">
            <a:off x="4210440" y="218528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/>
          <p:cNvCxnSpPr/>
          <p:nvPr/>
        </p:nvCxnSpPr>
        <p:spPr>
          <a:xfrm flipH="1">
            <a:off x="4211961" y="2398469"/>
            <a:ext cx="538345" cy="499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/>
          <p:nvPr/>
        </p:nvCxnSpPr>
        <p:spPr>
          <a:xfrm flipH="1">
            <a:off x="4427984" y="2564904"/>
            <a:ext cx="322321" cy="3382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/>
          <p:cNvCxnSpPr/>
          <p:nvPr/>
        </p:nvCxnSpPr>
        <p:spPr>
          <a:xfrm flipH="1">
            <a:off x="4589144" y="2744864"/>
            <a:ext cx="161162" cy="164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/>
          <p:nvPr/>
        </p:nvCxnSpPr>
        <p:spPr>
          <a:xfrm flipH="1">
            <a:off x="8062989" y="750587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/>
          <p:nvPr/>
        </p:nvCxnSpPr>
        <p:spPr>
          <a:xfrm flipH="1">
            <a:off x="8061469" y="750587"/>
            <a:ext cx="433571" cy="40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/>
          <p:nvPr/>
        </p:nvCxnSpPr>
        <p:spPr>
          <a:xfrm flipH="1">
            <a:off x="8061470" y="813235"/>
            <a:ext cx="542978" cy="504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/>
          <p:cNvCxnSpPr/>
          <p:nvPr/>
        </p:nvCxnSpPr>
        <p:spPr>
          <a:xfrm flipH="1">
            <a:off x="8062990" y="994010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/>
          <p:cNvCxnSpPr/>
          <p:nvPr/>
        </p:nvCxnSpPr>
        <p:spPr>
          <a:xfrm flipH="1">
            <a:off x="8062990" y="1158236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/>
          <p:cNvCxnSpPr/>
          <p:nvPr/>
        </p:nvCxnSpPr>
        <p:spPr>
          <a:xfrm flipH="1">
            <a:off x="8051325" y="1556792"/>
            <a:ext cx="553477" cy="51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/>
          <p:cNvCxnSpPr/>
          <p:nvPr/>
        </p:nvCxnSpPr>
        <p:spPr>
          <a:xfrm flipH="1">
            <a:off x="8061469" y="176420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/>
          <p:cNvCxnSpPr/>
          <p:nvPr/>
        </p:nvCxnSpPr>
        <p:spPr>
          <a:xfrm flipH="1">
            <a:off x="8061469" y="1965199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/>
          <p:cNvCxnSpPr/>
          <p:nvPr/>
        </p:nvCxnSpPr>
        <p:spPr>
          <a:xfrm flipH="1">
            <a:off x="8061469" y="217943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/>
          <p:cNvCxnSpPr/>
          <p:nvPr/>
        </p:nvCxnSpPr>
        <p:spPr>
          <a:xfrm flipH="1">
            <a:off x="8062990" y="2387252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/>
          <p:cNvCxnSpPr/>
          <p:nvPr/>
        </p:nvCxnSpPr>
        <p:spPr>
          <a:xfrm flipH="1">
            <a:off x="8244408" y="2559050"/>
            <a:ext cx="356926" cy="344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/>
          <p:cNvCxnSpPr/>
          <p:nvPr/>
        </p:nvCxnSpPr>
        <p:spPr>
          <a:xfrm flipH="1">
            <a:off x="8416700" y="2739010"/>
            <a:ext cx="184633" cy="158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/>
          <p:cNvCxnSpPr/>
          <p:nvPr/>
        </p:nvCxnSpPr>
        <p:spPr>
          <a:xfrm flipH="1">
            <a:off x="8067511" y="1335367"/>
            <a:ext cx="539601" cy="500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97456" y="219344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027044" y="5810674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All _frame 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943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7865" y="188640"/>
            <a:ext cx="8229600" cy="1260141"/>
          </a:xfrm>
        </p:spPr>
        <p:txBody>
          <a:bodyPr>
            <a:noAutofit/>
          </a:bodyPr>
          <a:lstStyle/>
          <a:p>
            <a:r>
              <a:rPr lang="zh-TW" altLang="en-US" sz="2400" dirty="0" smtClean="0">
                <a:solidFill>
                  <a:schemeClr val="tx1"/>
                </a:solidFill>
              </a:rPr>
              <a:t>專案摘要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2430" y="832448"/>
            <a:ext cx="815120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專案目的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開發除空間雜訊演算法，</a:t>
            </a:r>
            <a:r>
              <a:rPr lang="zh-TW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利於公司</a:t>
            </a: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</a:rPr>
              <a:t>進行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</a:rPr>
              <a:t>Cell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</a:rPr>
              <a:t>Test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能</a:t>
            </a:r>
            <a:r>
              <a:rPr lang="zh-TW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快速辨識 </a:t>
            </a:r>
            <a:r>
              <a:rPr lang="en-US" altLang="zh-TW" sz="1600" b="1" dirty="0" smtClean="0">
                <a:solidFill>
                  <a:srgbClr val="C00000"/>
                </a:solidFill>
                <a:latin typeface="+mj-ea"/>
                <a:ea typeface="+mj-ea"/>
              </a:rPr>
              <a:t>Cell </a:t>
            </a:r>
            <a:r>
              <a:rPr lang="zh-TW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特性</a:t>
            </a:r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3"/>
            <a:endParaRPr lang="en-US" altLang="zh-TW" sz="18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7865" y="3616049"/>
            <a:ext cx="48221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+mj-ea"/>
                <a:ea typeface="+mj-ea"/>
              </a:rPr>
              <a:t>專案結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果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達到預期目的，消除影像空間雜訊</a:t>
            </a:r>
            <a:endParaRPr lang="zh-TW" altLang="en-US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7865" y="5225271"/>
            <a:ext cx="8215711" cy="22621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專案結論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透</a:t>
            </a: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</a:rPr>
              <a:t>過</a:t>
            </a:r>
            <a:r>
              <a:rPr lang="en-US" altLang="zh-TW" sz="1600" b="1" dirty="0">
                <a:solidFill>
                  <a:schemeClr val="tx1"/>
                </a:solidFill>
                <a:latin typeface="+mj-ea"/>
                <a:ea typeface="+mj-ea"/>
              </a:rPr>
              <a:t>3D</a:t>
            </a: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</a:rPr>
              <a:t>平面圖與</a:t>
            </a:r>
            <a:r>
              <a:rPr lang="en-US" altLang="zh-TW" sz="1600" b="1" dirty="0">
                <a:solidFill>
                  <a:schemeClr val="tx1"/>
                </a:solidFill>
                <a:latin typeface="+mj-ea"/>
                <a:ea typeface="+mj-ea"/>
              </a:rPr>
              <a:t>SSIM(</a:t>
            </a: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</a:rPr>
              <a:t>結構相似性</a:t>
            </a:r>
            <a:r>
              <a:rPr lang="en-US" altLang="zh-TW" sz="16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</a:rPr>
              <a:t>比對導師圖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像，我所設</a:t>
            </a: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</a:rPr>
              <a:t>計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的演算法</a:t>
            </a:r>
            <a:endParaRPr lang="en-US" altLang="zh-TW" sz="16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3"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 去除空間雜訊同時達到</a:t>
            </a:r>
            <a:r>
              <a:rPr lang="zh-TW" altLang="en-US" sz="1600" b="1" u="sng" dirty="0" smtClean="0">
                <a:solidFill>
                  <a:srgbClr val="FF0000"/>
                </a:solidFill>
                <a:latin typeface="+mj-ea"/>
                <a:ea typeface="+mj-ea"/>
              </a:rPr>
              <a:t>更高程度保留</a:t>
            </a:r>
            <a:r>
              <a:rPr lang="en-US" altLang="zh-TW" sz="1600" b="1" u="sng" dirty="0" smtClean="0">
                <a:solidFill>
                  <a:srgbClr val="FF0000"/>
                </a:solidFill>
                <a:latin typeface="+mj-ea"/>
                <a:ea typeface="+mj-ea"/>
              </a:rPr>
              <a:t>cell</a:t>
            </a:r>
            <a:r>
              <a:rPr lang="zh-TW" altLang="en-US" sz="1600" b="1" u="sng" dirty="0" smtClean="0">
                <a:solidFill>
                  <a:srgbClr val="FF0000"/>
                </a:solidFill>
                <a:latin typeface="+mj-ea"/>
                <a:ea typeface="+mj-ea"/>
              </a:rPr>
              <a:t>特性</a:t>
            </a: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3">
              <a:lnSpc>
                <a:spcPct val="150000"/>
              </a:lnSpc>
            </a:pPr>
            <a:r>
              <a:rPr lang="en-US" altLang="zh-TW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</a:rPr>
              <a:t>   </a:t>
            </a:r>
          </a:p>
          <a:p>
            <a:pPr lvl="2">
              <a:lnSpc>
                <a:spcPct val="15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            </a:t>
            </a:r>
            <a:endParaRPr lang="en-US" altLang="zh-TW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	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          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	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          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 altLang="zh-TW" sz="1000" b="1" smtClean="0">
                <a:solidFill>
                  <a:srgbClr val="808080"/>
                </a:solidFill>
              </a:rPr>
              <a:t>​‌Classify:AUO-General‌​</a:t>
            </a:r>
            <a:endParaRPr lang="zh-TW" altLang="en-US" sz="1000" b="1" dirty="0">
              <a:solidFill>
                <a:srgbClr val="80808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472430" y="1480278"/>
            <a:ext cx="6951038" cy="1569660"/>
            <a:chOff x="449570" y="1403469"/>
            <a:chExt cx="6951038" cy="1569660"/>
          </a:xfrm>
        </p:grpSpPr>
        <p:sp>
          <p:nvSpPr>
            <p:cNvPr id="6" name="矩形 5"/>
            <p:cNvSpPr/>
            <p:nvPr/>
          </p:nvSpPr>
          <p:spPr>
            <a:xfrm>
              <a:off x="449570" y="1478422"/>
              <a:ext cx="1723549" cy="8771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800" b="1" dirty="0">
                  <a:solidFill>
                    <a:schemeClr val="tx1"/>
                  </a:solidFill>
                  <a:latin typeface="+mj-ea"/>
                  <a:ea typeface="+mj-ea"/>
                </a:rPr>
                <a:t>專案內</a:t>
              </a:r>
              <a:r>
                <a:rPr lang="zh-TW" altLang="en-US" sz="18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容 </a:t>
              </a:r>
              <a:r>
                <a:rPr lang="en-US" altLang="zh-TW" sz="1600" b="1" dirty="0">
                  <a:solidFill>
                    <a:schemeClr val="tx1"/>
                  </a:solidFill>
                  <a:latin typeface="+mj-ea"/>
                  <a:ea typeface="+mj-ea"/>
                </a:rPr>
                <a:t>: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endParaRPr lang="en-US" altLang="zh-TW" sz="16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lvl="3">
                <a:lnSpc>
                  <a:spcPct val="150000"/>
                </a:lnSpc>
              </a:pPr>
              <a:r>
                <a:rPr lang="en-US" altLang="zh-TW" sz="1600" b="1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 </a:t>
              </a:r>
              <a:endParaRPr lang="en-US" altLang="zh-TW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611560" y="1403469"/>
              <a:ext cx="678904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3">
                <a:lnSpc>
                  <a:spcPct val="200000"/>
                </a:lnSpc>
              </a:pP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解決方法  </a:t>
              </a:r>
              <a:r>
                <a:rPr lang="en-US" altLang="zh-TW" sz="1600" b="1" dirty="0">
                  <a:solidFill>
                    <a:schemeClr val="tx1"/>
                  </a:solidFill>
                  <a:latin typeface="+mj-ea"/>
                  <a:ea typeface="+mj-ea"/>
                </a:rPr>
                <a:t>–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  設計特定大小區塊演算法</a:t>
              </a:r>
              <a:endParaRPr lang="en-US" altLang="zh-TW" sz="16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TW" sz="1400" b="1" dirty="0">
                  <a:solidFill>
                    <a:schemeClr val="tx1"/>
                  </a:solidFill>
                  <a:latin typeface="+mn-ea"/>
                </a:rPr>
                <a:t>	</a:t>
              </a:r>
              <a:r>
                <a:rPr lang="zh-TW" altLang="en-US" sz="1400" b="1" dirty="0">
                  <a:solidFill>
                    <a:schemeClr val="tx1"/>
                  </a:solidFill>
                  <a:latin typeface="+mn-ea"/>
                </a:rPr>
                <a:t>          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開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發環境  </a:t>
              </a:r>
              <a:r>
                <a:rPr lang="en-US" altLang="zh-TW" sz="1600" b="1" dirty="0">
                  <a:solidFill>
                    <a:schemeClr val="tx1"/>
                  </a:solidFill>
                  <a:latin typeface="+mj-ea"/>
                </a:rPr>
                <a:t>–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</a:rPr>
                <a:t> 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zh-TW" sz="1600" b="1" dirty="0">
                  <a:solidFill>
                    <a:schemeClr val="tx1"/>
                  </a:solidFill>
                  <a:latin typeface="+mj-ea"/>
                  <a:ea typeface="+mj-ea"/>
                </a:rPr>
                <a:t>Python and </a:t>
              </a:r>
              <a:r>
                <a:rPr lang="en-US" altLang="zh-TW" sz="1600" b="1" dirty="0" err="1">
                  <a:solidFill>
                    <a:schemeClr val="tx1"/>
                  </a:solidFill>
                  <a:latin typeface="+mj-ea"/>
                  <a:ea typeface="+mj-ea"/>
                </a:rPr>
                <a:t>Spyder</a:t>
              </a:r>
              <a:r>
                <a:rPr lang="en-US" altLang="zh-TW" sz="1600" b="1" dirty="0">
                  <a:solidFill>
                    <a:schemeClr val="tx1"/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應用軟體</a:t>
              </a:r>
              <a:r>
                <a:rPr lang="en-US" altLang="zh-TW" sz="1600" b="1" dirty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</a:p>
            <a:p>
              <a:pPr>
                <a:lnSpc>
                  <a:spcPct val="200000"/>
                </a:lnSpc>
              </a:pPr>
              <a:r>
                <a:rPr lang="en-US" altLang="zh-TW" sz="1600" b="1" dirty="0">
                  <a:solidFill>
                    <a:schemeClr val="tx1"/>
                  </a:solidFill>
                  <a:latin typeface="+mn-ea"/>
                </a:rPr>
                <a:t>	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         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圖像相關 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–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 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16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位元灰階圖、</a:t>
              </a:r>
              <a:r>
                <a:rPr lang="en-US" altLang="zh-TW" sz="1600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Imagej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圖像軟體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en-US" altLang="zh-TW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350019" y="3049938"/>
            <a:ext cx="3599777" cy="2046491"/>
            <a:chOff x="5356463" y="3073045"/>
            <a:chExt cx="3599777" cy="2046491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6296" y="3073045"/>
              <a:ext cx="1719944" cy="179538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4"/>
            <a:srcRect b="3429"/>
            <a:stretch/>
          </p:blipFill>
          <p:spPr>
            <a:xfrm>
              <a:off x="5356463" y="3073045"/>
              <a:ext cx="1730016" cy="1797706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867420" y="484253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原始圖像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73102" y="4818573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處理後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27" y="130098"/>
            <a:ext cx="505384" cy="5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0085" y="99309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取得差異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28" y="62268"/>
            <a:ext cx="505384" cy="5053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924" r="49253" b="3337"/>
          <a:stretch/>
        </p:blipFill>
        <p:spPr>
          <a:xfrm>
            <a:off x="342714" y="1212005"/>
            <a:ext cx="4022769" cy="453650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l="990" t="-248" r="48514" b="248"/>
          <a:stretch/>
        </p:blipFill>
        <p:spPr>
          <a:xfrm>
            <a:off x="4654635" y="1212004"/>
            <a:ext cx="3940800" cy="4536424"/>
          </a:xfrm>
          <a:prstGeom prst="rect">
            <a:avLst/>
          </a:prstGeom>
        </p:spPr>
      </p:pic>
      <p:sp>
        <p:nvSpPr>
          <p:cNvPr id="10" name="弧形箭號 (下彎) 9"/>
          <p:cNvSpPr/>
          <p:nvPr/>
        </p:nvSpPr>
        <p:spPr>
          <a:xfrm>
            <a:off x="3871106" y="995964"/>
            <a:ext cx="1440160" cy="432080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770263" y="231887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782874" y="950096"/>
            <a:ext cx="1655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原始圖檔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368743" y="984400"/>
            <a:ext cx="1655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smtClean="0">
                <a:solidFill>
                  <a:schemeClr val="tx1"/>
                </a:solidFill>
                <a:latin typeface="+mj-ea"/>
                <a:ea typeface="+mj-ea"/>
              </a:rPr>
              <a:t>相減後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646523" y="616774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減去中位數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全部圖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47" y="5996088"/>
            <a:ext cx="516295" cy="516295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900726" y="6190151"/>
            <a:ext cx="48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取出</a:t>
            </a:r>
            <a:r>
              <a:rPr lang="zh-TW" altLang="en-US" sz="1400" b="1" dirty="0" smtClean="0">
                <a:solidFill>
                  <a:srgbClr val="C00000"/>
                </a:solidFill>
                <a:latin typeface="+mj-ea"/>
                <a:ea typeface="+mj-ea"/>
              </a:rPr>
              <a:t>與中位數差距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利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於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判斷是否</a:t>
            </a:r>
            <a:r>
              <a:rPr lang="zh-TW" altLang="en-US" sz="1400" b="1" dirty="0" smtClean="0">
                <a:solidFill>
                  <a:srgbClr val="C00000"/>
                </a:solidFill>
                <a:latin typeface="+mj-ea"/>
                <a:ea typeface="+mj-ea"/>
                <a:sym typeface="Wingdings" panose="05000000000000000000" pitchFamily="2" charset="2"/>
              </a:rPr>
              <a:t>在</a:t>
            </a:r>
            <a:r>
              <a:rPr lang="en-US" altLang="zh-TW" sz="1400" b="1" dirty="0" smtClean="0">
                <a:solidFill>
                  <a:srgbClr val="C00000"/>
                </a:solidFill>
                <a:latin typeface="+mj-ea"/>
                <a:ea typeface="+mj-ea"/>
                <a:sym typeface="Wingdings" panose="05000000000000000000" pitchFamily="2" charset="2"/>
              </a:rPr>
              <a:t>3</a:t>
            </a:r>
            <a:r>
              <a:rPr lang="zh-TW" altLang="en-US" sz="1400" b="1" dirty="0">
                <a:solidFill>
                  <a:srgbClr val="C00000"/>
                </a:solidFill>
                <a:latin typeface="+mj-ea"/>
                <a:ea typeface="+mj-ea"/>
                <a:sym typeface="Wingdings" panose="05000000000000000000" pitchFamily="2" charset="2"/>
              </a:rPr>
              <a:t>倍</a:t>
            </a:r>
            <a:r>
              <a:rPr lang="zh-TW" altLang="en-US" sz="1400" b="1" dirty="0" smtClean="0">
                <a:solidFill>
                  <a:srgbClr val="C00000"/>
                </a:solidFill>
                <a:latin typeface="+mj-ea"/>
                <a:ea typeface="+mj-ea"/>
              </a:rPr>
              <a:t>標準內</a:t>
            </a:r>
            <a:endParaRPr lang="zh-TW" altLang="en-US" sz="1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809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69" y="31103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802" y="-98610"/>
            <a:ext cx="1998193" cy="61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chemeClr val="tx1"/>
                </a:solidFill>
                <a:latin typeface="+mj-lt"/>
              </a:rPr>
              <a:t>ADC </a:t>
            </a:r>
            <a:r>
              <a:rPr lang="en-US" altLang="zh-TW" sz="2000" b="1" dirty="0" err="1" smtClean="0">
                <a:solidFill>
                  <a:schemeClr val="tx1"/>
                </a:solidFill>
                <a:latin typeface="+mj-lt"/>
              </a:rPr>
              <a:t>Denoise</a:t>
            </a:r>
            <a:endParaRPr lang="en-US" altLang="zh-TW" sz="20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35014" y="816350"/>
            <a:ext cx="3191140" cy="2868345"/>
            <a:chOff x="75006" y="776679"/>
            <a:chExt cx="3191140" cy="2868345"/>
          </a:xfrm>
        </p:grpSpPr>
        <p:grpSp>
          <p:nvGrpSpPr>
            <p:cNvPr id="8" name="群組 7"/>
            <p:cNvGrpSpPr/>
            <p:nvPr/>
          </p:nvGrpSpPr>
          <p:grpSpPr>
            <a:xfrm>
              <a:off x="817874" y="1196752"/>
              <a:ext cx="2448272" cy="2448272"/>
              <a:chOff x="817874" y="1196752"/>
              <a:chExt cx="2448272" cy="244827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817874" y="1196752"/>
                <a:ext cx="2448272" cy="24482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821113" y="1199219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259632" y="1199219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21113" y="1637738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259632" y="1637738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21113" y="2076257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59632" y="2076256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849978" y="2027323"/>
                <a:ext cx="13628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…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…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…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 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 rot="5400000">
                <a:off x="1118829" y="2503069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…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弧形 8"/>
            <p:cNvSpPr/>
            <p:nvPr/>
          </p:nvSpPr>
          <p:spPr>
            <a:xfrm rot="15839347" flipH="1">
              <a:off x="-38258" y="2586702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0" name="弧形 9"/>
            <p:cNvSpPr/>
            <p:nvPr/>
          </p:nvSpPr>
          <p:spPr>
            <a:xfrm rot="16560653">
              <a:off x="-50065" y="1968629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5006" y="225112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</a:rPr>
                <a:t>1324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 rot="21239347" flipH="1">
              <a:off x="852700" y="986072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3" name="弧形 12"/>
            <p:cNvSpPr/>
            <p:nvPr/>
          </p:nvSpPr>
          <p:spPr>
            <a:xfrm rot="360653">
              <a:off x="1877430" y="947979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696320" y="776679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</a:rPr>
                <a:t>1344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9306" y="2899758"/>
              <a:ext cx="438519" cy="438519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68197" y="2899758"/>
              <a:ext cx="438519" cy="438519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23043" y="3338276"/>
              <a:ext cx="437688" cy="306339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68612" y="3338276"/>
              <a:ext cx="437688" cy="306339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133149" y="1062105"/>
            <a:ext cx="6560850" cy="792088"/>
            <a:chOff x="1073141" y="1022434"/>
            <a:chExt cx="6560850" cy="792088"/>
          </a:xfrm>
        </p:grpSpPr>
        <p:sp>
          <p:nvSpPr>
            <p:cNvPr id="29" name="矩形 28"/>
            <p:cNvSpPr/>
            <p:nvPr/>
          </p:nvSpPr>
          <p:spPr>
            <a:xfrm>
              <a:off x="4363787" y="1022434"/>
              <a:ext cx="792088" cy="792088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 smtClean="0">
                  <a:solidFill>
                    <a:schemeClr val="tx1"/>
                  </a:solidFill>
                  <a:latin typeface="Gill Sans MT" pitchFamily="34" charset="0"/>
                </a:rPr>
                <a:t>32*32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30" name="弧形接點 29"/>
            <p:cNvCxnSpPr/>
            <p:nvPr/>
          </p:nvCxnSpPr>
          <p:spPr>
            <a:xfrm flipV="1">
              <a:off x="1073141" y="1268760"/>
              <a:ext cx="3138819" cy="149718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5452929" y="1432730"/>
              <a:ext cx="1368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5319447" y="1171204"/>
              <a:ext cx="16466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Minus itself ’s mean(local)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299295" y="1196752"/>
              <a:ext cx="334696" cy="356048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1593940" y="2290797"/>
            <a:ext cx="6101054" cy="1209367"/>
            <a:chOff x="1473919" y="2044461"/>
            <a:chExt cx="6101054" cy="1209367"/>
          </a:xfrm>
        </p:grpSpPr>
        <p:cxnSp>
          <p:nvCxnSpPr>
            <p:cNvPr id="35" name="弧形接點 34"/>
            <p:cNvCxnSpPr/>
            <p:nvPr/>
          </p:nvCxnSpPr>
          <p:spPr>
            <a:xfrm flipV="1">
              <a:off x="1473919" y="2333848"/>
              <a:ext cx="2522017" cy="919980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4466366" y="2128451"/>
              <a:ext cx="586929" cy="410793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>
                  <a:solidFill>
                    <a:schemeClr val="tx1"/>
                  </a:solidFill>
                  <a:latin typeface="Gill Sans MT" pitchFamily="34" charset="0"/>
                </a:rPr>
                <a:t>32*12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37" name="直線單箭頭接點 36"/>
            <p:cNvCxnSpPr/>
            <p:nvPr/>
          </p:nvCxnSpPr>
          <p:spPr>
            <a:xfrm>
              <a:off x="5495777" y="2333847"/>
              <a:ext cx="1368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5356550" y="2044461"/>
              <a:ext cx="16466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Minus itself ’s </a:t>
              </a:r>
              <a:r>
                <a:rPr lang="en-US" altLang="zh-TW" sz="1100" dirty="0">
                  <a:solidFill>
                    <a:schemeClr val="tx1"/>
                  </a:solidFill>
                </a:rPr>
                <a:t>mean(local)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243493" y="2101615"/>
              <a:ext cx="331480" cy="342998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58" name="文字方塊 57"/>
          <p:cNvSpPr txBox="1"/>
          <p:nvPr/>
        </p:nvSpPr>
        <p:spPr>
          <a:xfrm>
            <a:off x="4915859" y="3049956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1324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不是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的倍數 需分區處理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4586387" y="4157655"/>
            <a:ext cx="6048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垂直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ADC noise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每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32</a:t>
            </a:r>
            <a:r>
              <a:rPr lang="zh-TW" altLang="en-US" sz="1400" b="1" spc="300" dirty="0">
                <a:solidFill>
                  <a:schemeClr val="tx1"/>
                </a:solidFill>
                <a:latin typeface="+mn-ea"/>
                <a:ea typeface="+mn-ea"/>
              </a:rPr>
              <a:t>像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素改變顏色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每</a:t>
            </a:r>
            <a:r>
              <a:rPr lang="en-US" altLang="zh-TW" sz="1400" b="1" dirty="0" smtClean="0">
                <a:solidFill>
                  <a:srgbClr val="C00000"/>
                </a:solidFill>
                <a:latin typeface="+mn-ea"/>
                <a:ea typeface="+mn-ea"/>
              </a:rPr>
              <a:t>32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 smtClean="0">
                <a:solidFill>
                  <a:srgbClr val="C00000"/>
                </a:solidFill>
                <a:latin typeface="+mn-ea"/>
                <a:ea typeface="+mn-ea"/>
              </a:rPr>
              <a:t>*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 smtClean="0">
                <a:solidFill>
                  <a:srgbClr val="C00000"/>
                </a:solidFill>
                <a:latin typeface="+mn-ea"/>
                <a:ea typeface="+mn-ea"/>
              </a:rPr>
              <a:t>32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大小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減去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當區塊的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平均值</a:t>
            </a:r>
            <a:endParaRPr lang="en-US" altLang="zh-TW" sz="1400" b="1" spc="300" dirty="0" smtClean="0">
              <a:solidFill>
                <a:srgbClr val="C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目的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去除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具有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區塊性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en-US" altLang="zh-TW" sz="1400" b="1" spc="300" dirty="0" smtClean="0">
                <a:solidFill>
                  <a:srgbClr val="C00000"/>
                </a:solidFill>
                <a:latin typeface="+mn-ea"/>
                <a:ea typeface="+mn-ea"/>
              </a:rPr>
              <a:t>ADC noise</a:t>
            </a: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4"/>
          <a:srcRect b="3429"/>
          <a:stretch/>
        </p:blipFill>
        <p:spPr>
          <a:xfrm>
            <a:off x="856255" y="3839148"/>
            <a:ext cx="2469899" cy="2566538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804248" y="217283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20" y="4115032"/>
            <a:ext cx="516295" cy="5162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19703" y="1293990"/>
            <a:ext cx="413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+mj-lt"/>
              </a:rPr>
              <a:t>1</a:t>
            </a:r>
            <a:r>
              <a:rPr lang="zh-TW" altLang="en-US" sz="1200" b="1" dirty="0" smtClean="0">
                <a:solidFill>
                  <a:schemeClr val="tx1"/>
                </a:solidFill>
                <a:latin typeface="+mj-lt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+mj-lt"/>
              </a:rPr>
              <a:t>1</a:t>
            </a:r>
            <a:endParaRPr lang="zh-TW" altLang="en-US" sz="1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319703" y="2404051"/>
            <a:ext cx="413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+mj-lt"/>
              </a:rPr>
              <a:t>1</a:t>
            </a:r>
            <a:r>
              <a:rPr lang="zh-TW" altLang="en-US" sz="1200" b="1" dirty="0" smtClean="0">
                <a:solidFill>
                  <a:schemeClr val="tx1"/>
                </a:solidFill>
                <a:latin typeface="+mj-lt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+mj-lt"/>
              </a:rPr>
              <a:t>1</a:t>
            </a:r>
            <a:endParaRPr lang="zh-TW" altLang="en-US" sz="1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6060" y="947064"/>
            <a:ext cx="9669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err="1" smtClean="0">
                <a:solidFill>
                  <a:schemeClr val="tx1"/>
                </a:solidFill>
                <a:latin typeface="+mj-lt"/>
              </a:rPr>
              <a:t>local_mean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026059" y="2043176"/>
            <a:ext cx="9669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err="1" smtClean="0">
                <a:solidFill>
                  <a:schemeClr val="tx1"/>
                </a:solidFill>
                <a:latin typeface="+mj-lt"/>
              </a:rPr>
              <a:t>local_mean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78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84104" y="604022"/>
            <a:ext cx="4342332" cy="2815052"/>
            <a:chOff x="302865" y="3765849"/>
            <a:chExt cx="4342332" cy="2815052"/>
          </a:xfrm>
        </p:grpSpPr>
        <p:grpSp>
          <p:nvGrpSpPr>
            <p:cNvPr id="8" name="群組 7"/>
            <p:cNvGrpSpPr/>
            <p:nvPr/>
          </p:nvGrpSpPr>
          <p:grpSpPr>
            <a:xfrm>
              <a:off x="302865" y="4088707"/>
              <a:ext cx="4342332" cy="2492194"/>
              <a:chOff x="4438050" y="4005064"/>
              <a:chExt cx="4534265" cy="2602349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6366" y="4005064"/>
                <a:ext cx="4505949" cy="2586109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4438050" y="4010744"/>
                <a:ext cx="1981793" cy="2586109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460226" y="4033278"/>
                <a:ext cx="2502014" cy="2574135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1620755" y="3765849"/>
              <a:ext cx="1611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 smtClean="0">
                  <a:solidFill>
                    <a:schemeClr val="tx1"/>
                  </a:solidFill>
                </a:rPr>
                <a:t>一次點減去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ALL_median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722801" y="546316"/>
            <a:ext cx="4267028" cy="2882683"/>
            <a:chOff x="4734641" y="3279860"/>
            <a:chExt cx="4267028" cy="2882683"/>
          </a:xfrm>
        </p:grpSpPr>
        <p:grpSp>
          <p:nvGrpSpPr>
            <p:cNvPr id="14" name="群組 13"/>
            <p:cNvGrpSpPr/>
            <p:nvPr/>
          </p:nvGrpSpPr>
          <p:grpSpPr>
            <a:xfrm>
              <a:off x="4734641" y="3279860"/>
              <a:ext cx="4267028" cy="2882683"/>
              <a:chOff x="407693" y="3807427"/>
              <a:chExt cx="3773175" cy="2549051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4"/>
              <a:srcRect l="41228" t="-10506" r="14912" b="22749"/>
              <a:stretch/>
            </p:blipFill>
            <p:spPr>
              <a:xfrm>
                <a:off x="429967" y="3807427"/>
                <a:ext cx="3728628" cy="2549051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407693" y="4113987"/>
                <a:ext cx="1519269" cy="2242491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949236" y="4107248"/>
                <a:ext cx="2231632" cy="2230517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15" name="文字方塊 14"/>
            <p:cNvSpPr txBox="1"/>
            <p:nvPr/>
          </p:nvSpPr>
          <p:spPr>
            <a:xfrm>
              <a:off x="5618890" y="3337566"/>
              <a:ext cx="2832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 smtClean="0">
                  <a:solidFill>
                    <a:schemeClr val="tx1"/>
                  </a:solidFill>
                </a:rPr>
                <a:t>每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*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>
                  <a:solidFill>
                    <a:schemeClr val="tx1"/>
                  </a:solidFill>
                </a:rPr>
                <a:t> 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block</a:t>
              </a:r>
              <a:r>
                <a:rPr lang="zh-TW" altLang="en-US" sz="1100" dirty="0">
                  <a:solidFill>
                    <a:schemeClr val="tx1"/>
                  </a:solidFill>
                </a:rPr>
                <a:t> 減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去自己的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*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32block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平均數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46086" y="1049134"/>
            <a:ext cx="4232029" cy="14401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47991" y="1053326"/>
            <a:ext cx="4224596" cy="1356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22" y="3555074"/>
            <a:ext cx="2964634" cy="3032527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4087507" y="352490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525015" y="354468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(2)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3275856" y="631060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(3)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644694" y="3885158"/>
            <a:ext cx="475753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兩區塊差異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受到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ADC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Data noise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的影響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紅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色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與</a:t>
            </a:r>
            <a:r>
              <a:rPr lang="zh-TW" altLang="en-US" sz="1400" b="1" dirty="0">
                <a:solidFill>
                  <a:schemeClr val="accent5"/>
                </a:solidFill>
                <a:latin typeface="+mn-ea"/>
                <a:ea typeface="+mn-ea"/>
              </a:rPr>
              <a:t>藍色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分別代表不同的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區塊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圖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(1)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黃色部分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左側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接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近</a:t>
            </a:r>
            <a:r>
              <a:rPr lang="en-US" altLang="zh-TW" sz="1400" b="1" dirty="0">
                <a:solidFill>
                  <a:srgbClr val="C00000"/>
                </a:solidFill>
                <a:latin typeface="+mn-ea"/>
                <a:ea typeface="+mn-ea"/>
              </a:rPr>
              <a:t>0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右側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接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近</a:t>
            </a:r>
            <a:r>
              <a:rPr lang="en-US" altLang="zh-TW" sz="1400" b="1" dirty="0">
                <a:solidFill>
                  <a:srgbClr val="C00000"/>
                </a:solidFill>
                <a:latin typeface="+mn-ea"/>
                <a:ea typeface="+mn-ea"/>
              </a:rPr>
              <a:t>-60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圖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(2)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、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(3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為原始影像經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過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ADC noise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處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理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圖</a:t>
            </a:r>
            <a:r>
              <a:rPr lang="en-US" altLang="zh-TW" sz="1400" b="1" dirty="0">
                <a:solidFill>
                  <a:srgbClr val="C00000"/>
                </a:solidFill>
                <a:latin typeface="+mn-ea"/>
                <a:ea typeface="+mn-ea"/>
              </a:rPr>
              <a:t>(2)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的黃色部分都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接近</a:t>
            </a:r>
            <a:r>
              <a:rPr lang="en-US" altLang="zh-TW" sz="1400" b="1" dirty="0">
                <a:solidFill>
                  <a:srgbClr val="C00000"/>
                </a:solidFill>
                <a:latin typeface="+mn-ea"/>
                <a:ea typeface="+mn-ea"/>
              </a:rPr>
              <a:t>-</a:t>
            </a:r>
            <a:r>
              <a:rPr lang="en-US" altLang="zh-TW" sz="1400" b="1" dirty="0" smtClean="0">
                <a:solidFill>
                  <a:srgbClr val="C00000"/>
                </a:solidFill>
                <a:latin typeface="+mn-ea"/>
                <a:ea typeface="+mn-ea"/>
              </a:rPr>
              <a:t>40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成功濾除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ADC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Noise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TW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791718" y="23057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08" y="3897637"/>
            <a:ext cx="516295" cy="516295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69" y="31103"/>
            <a:ext cx="505384" cy="505384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558348" y="-80821"/>
            <a:ext cx="1998193" cy="61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chemeClr val="tx1"/>
                </a:solidFill>
                <a:latin typeface="+mj-lt"/>
              </a:rPr>
              <a:t>ADC </a:t>
            </a:r>
            <a:r>
              <a:rPr lang="en-US" altLang="zh-TW" sz="2000" b="1" dirty="0" err="1" smtClean="0">
                <a:solidFill>
                  <a:schemeClr val="tx1"/>
                </a:solidFill>
                <a:latin typeface="+mj-lt"/>
              </a:rPr>
              <a:t>Denoise</a:t>
            </a:r>
            <a:endParaRPr lang="en-US" altLang="zh-TW" sz="2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34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圓角矩形 95"/>
          <p:cNvSpPr/>
          <p:nvPr/>
        </p:nvSpPr>
        <p:spPr>
          <a:xfrm>
            <a:off x="4980424" y="6274372"/>
            <a:ext cx="446595" cy="359162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95" name="圓角矩形 94"/>
          <p:cNvSpPr/>
          <p:nvPr/>
        </p:nvSpPr>
        <p:spPr>
          <a:xfrm>
            <a:off x="4449489" y="6274372"/>
            <a:ext cx="446595" cy="35916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3927607" y="6281000"/>
            <a:ext cx="446595" cy="359162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6893913" y="1429765"/>
            <a:ext cx="1951175" cy="1095260"/>
            <a:chOff x="7113748" y="3311013"/>
            <a:chExt cx="1951175" cy="1095260"/>
          </a:xfrm>
        </p:grpSpPr>
        <p:sp>
          <p:nvSpPr>
            <p:cNvPr id="22" name="矩形 21"/>
            <p:cNvSpPr/>
            <p:nvPr/>
          </p:nvSpPr>
          <p:spPr>
            <a:xfrm>
              <a:off x="7916445" y="3829463"/>
              <a:ext cx="283030" cy="2830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8057960" y="3311013"/>
              <a:ext cx="0" cy="5180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7113748" y="4144663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Local Mean of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1*1</a:t>
              </a:r>
              <a:endParaRPr lang="en-US" altLang="zh-TW" sz="11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682760" y="909197"/>
            <a:ext cx="1895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tx1"/>
                </a:solidFill>
              </a:rPr>
              <a:t>32*32 block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506503" y="1335481"/>
            <a:ext cx="2216456" cy="2204596"/>
            <a:chOff x="709221" y="1267273"/>
            <a:chExt cx="2216456" cy="2204596"/>
          </a:xfrm>
        </p:grpSpPr>
        <p:grpSp>
          <p:nvGrpSpPr>
            <p:cNvPr id="49" name="群組 48"/>
            <p:cNvGrpSpPr/>
            <p:nvPr/>
          </p:nvGrpSpPr>
          <p:grpSpPr>
            <a:xfrm>
              <a:off x="709221" y="1267273"/>
              <a:ext cx="2216456" cy="2204596"/>
              <a:chOff x="821927" y="1296278"/>
              <a:chExt cx="2216456" cy="2204596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827584" y="1296278"/>
                <a:ext cx="2204596" cy="220459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21927" y="1301935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821927" y="1470070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22473" y="1638205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 rot="5400000">
              <a:off x="1036008" y="2247699"/>
              <a:ext cx="14414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</a:rPr>
                <a:t>… … 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… </a:t>
              </a:r>
              <a:r>
                <a:rPr lang="en-US" altLang="zh-TW" sz="1600" dirty="0">
                  <a:solidFill>
                    <a:schemeClr val="tx1"/>
                  </a:solidFill>
                </a:rPr>
                <a:t>… …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508412" y="1327524"/>
            <a:ext cx="2216456" cy="2204596"/>
            <a:chOff x="709221" y="1267273"/>
            <a:chExt cx="2216456" cy="2204596"/>
          </a:xfrm>
        </p:grpSpPr>
        <p:grpSp>
          <p:nvGrpSpPr>
            <p:cNvPr id="60" name="群組 59"/>
            <p:cNvGrpSpPr/>
            <p:nvPr/>
          </p:nvGrpSpPr>
          <p:grpSpPr>
            <a:xfrm>
              <a:off x="709221" y="1267273"/>
              <a:ext cx="2216456" cy="2204596"/>
              <a:chOff x="821927" y="1296278"/>
              <a:chExt cx="2216456" cy="2204596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827584" y="1296278"/>
                <a:ext cx="2204596" cy="220459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21927" y="1301935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821927" y="1470070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822473" y="1638205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 rot="5400000">
              <a:off x="1036008" y="2247699"/>
              <a:ext cx="14414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</a:rPr>
                <a:t>… … 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… </a:t>
              </a:r>
              <a:r>
                <a:rPr lang="en-US" altLang="zh-TW" sz="1600" dirty="0">
                  <a:solidFill>
                    <a:schemeClr val="tx1"/>
                  </a:solidFill>
                </a:rPr>
                <a:t>… …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直線單箭頭接點 65"/>
          <p:cNvCxnSpPr>
            <a:endCxn id="9" idx="1"/>
          </p:cNvCxnSpPr>
          <p:nvPr/>
        </p:nvCxnSpPr>
        <p:spPr>
          <a:xfrm flipV="1">
            <a:off x="2578806" y="1350443"/>
            <a:ext cx="576064" cy="79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36" idx="1"/>
          </p:cNvCxnSpPr>
          <p:nvPr/>
        </p:nvCxnSpPr>
        <p:spPr>
          <a:xfrm flipH="1" flipV="1">
            <a:off x="2067208" y="1489670"/>
            <a:ext cx="1258228" cy="18026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25"/>
          <p:cNvGrpSpPr/>
          <p:nvPr/>
        </p:nvGrpSpPr>
        <p:grpSpPr>
          <a:xfrm>
            <a:off x="634590" y="1236215"/>
            <a:ext cx="1947312" cy="307777"/>
            <a:chOff x="827584" y="1143820"/>
            <a:chExt cx="1947312" cy="307777"/>
          </a:xfrm>
        </p:grpSpPr>
        <p:cxnSp>
          <p:nvCxnSpPr>
            <p:cNvPr id="98" name="直線接點 97"/>
            <p:cNvCxnSpPr/>
            <p:nvPr/>
          </p:nvCxnSpPr>
          <p:spPr>
            <a:xfrm>
              <a:off x="971600" y="1243086"/>
              <a:ext cx="0" cy="162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>
              <a:off x="827584" y="1252946"/>
              <a:ext cx="0" cy="163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1115616" y="126131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1475656" y="1143820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1268016" y="1252718"/>
              <a:ext cx="0" cy="164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接點 122"/>
            <p:cNvCxnSpPr/>
            <p:nvPr/>
          </p:nvCxnSpPr>
          <p:spPr>
            <a:xfrm>
              <a:off x="2483768" y="1252717"/>
              <a:ext cx="0" cy="1641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接點 123"/>
            <p:cNvCxnSpPr/>
            <p:nvPr/>
          </p:nvCxnSpPr>
          <p:spPr>
            <a:xfrm>
              <a:off x="2627784" y="1250844"/>
              <a:ext cx="0" cy="1641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/>
            <p:cNvCxnSpPr/>
            <p:nvPr/>
          </p:nvCxnSpPr>
          <p:spPr>
            <a:xfrm>
              <a:off x="2774896" y="1263157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群組 162"/>
          <p:cNvGrpSpPr/>
          <p:nvPr/>
        </p:nvGrpSpPr>
        <p:grpSpPr>
          <a:xfrm>
            <a:off x="628792" y="1231387"/>
            <a:ext cx="1947312" cy="307777"/>
            <a:chOff x="827584" y="1143820"/>
            <a:chExt cx="1947312" cy="307777"/>
          </a:xfrm>
        </p:grpSpPr>
        <p:cxnSp>
          <p:nvCxnSpPr>
            <p:cNvPr id="164" name="直線接點 163"/>
            <p:cNvCxnSpPr/>
            <p:nvPr/>
          </p:nvCxnSpPr>
          <p:spPr>
            <a:xfrm>
              <a:off x="971600" y="1248743"/>
              <a:ext cx="0" cy="1628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/>
            <p:nvPr/>
          </p:nvCxnSpPr>
          <p:spPr>
            <a:xfrm>
              <a:off x="827584" y="1252946"/>
              <a:ext cx="0" cy="156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 165"/>
            <p:cNvCxnSpPr/>
            <p:nvPr/>
          </p:nvCxnSpPr>
          <p:spPr>
            <a:xfrm>
              <a:off x="1115616" y="1248743"/>
              <a:ext cx="0" cy="1628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矩形 166"/>
            <p:cNvSpPr/>
            <p:nvPr/>
          </p:nvSpPr>
          <p:spPr>
            <a:xfrm>
              <a:off x="1475656" y="1143820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直線接點 167"/>
            <p:cNvCxnSpPr/>
            <p:nvPr/>
          </p:nvCxnSpPr>
          <p:spPr>
            <a:xfrm>
              <a:off x="1268016" y="1252718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 168"/>
            <p:cNvCxnSpPr/>
            <p:nvPr/>
          </p:nvCxnSpPr>
          <p:spPr>
            <a:xfrm>
              <a:off x="2500041" y="125632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 169"/>
            <p:cNvCxnSpPr/>
            <p:nvPr/>
          </p:nvCxnSpPr>
          <p:spPr>
            <a:xfrm>
              <a:off x="2627784" y="126131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/>
            <p:cNvCxnSpPr/>
            <p:nvPr/>
          </p:nvCxnSpPr>
          <p:spPr>
            <a:xfrm>
              <a:off x="2774896" y="1263157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3154870" y="855204"/>
            <a:ext cx="5432911" cy="705366"/>
            <a:chOff x="3347864" y="762809"/>
            <a:chExt cx="5432911" cy="705366"/>
          </a:xfrm>
        </p:grpSpPr>
        <p:grpSp>
          <p:nvGrpSpPr>
            <p:cNvPr id="8" name="群組 7"/>
            <p:cNvGrpSpPr/>
            <p:nvPr/>
          </p:nvGrpSpPr>
          <p:grpSpPr>
            <a:xfrm>
              <a:off x="3347864" y="762809"/>
              <a:ext cx="5432911" cy="705366"/>
              <a:chOff x="3374705" y="2736452"/>
              <a:chExt cx="5432911" cy="705366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374705" y="3107510"/>
                <a:ext cx="1499312" cy="24836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598990" y="2803230"/>
                <a:ext cx="120898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temp_dev</a:t>
                </a:r>
                <a:r>
                  <a:rPr lang="en-US" altLang="zh-TW" sz="11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 32*1 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接點 10"/>
              <p:cNvCxnSpPr/>
              <p:nvPr/>
            </p:nvCxnSpPr>
            <p:spPr>
              <a:xfrm>
                <a:off x="3522281" y="3117463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>
                <a:off x="3819482" y="3107510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3675337" y="3109391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>
                <a:off x="4598841" y="3114337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3850726" y="3035942"/>
                <a:ext cx="5934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… 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…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308304" y="3046692"/>
                <a:ext cx="1499312" cy="24836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N * 1 </a:t>
                </a:r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cxnSp>
            <p:nvCxnSpPr>
              <p:cNvPr id="17" name="直線單箭頭接點 16"/>
              <p:cNvCxnSpPr/>
              <p:nvPr/>
            </p:nvCxnSpPr>
            <p:spPr>
              <a:xfrm>
                <a:off x="5200259" y="3170872"/>
                <a:ext cx="172376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字方塊 17"/>
              <p:cNvSpPr txBox="1"/>
              <p:nvPr/>
            </p:nvSpPr>
            <p:spPr>
              <a:xfrm>
                <a:off x="4988438" y="2898500"/>
                <a:ext cx="2319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</a:rPr>
                  <a:t>If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temp_dev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[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 ] &lt;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std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*3(all frame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std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)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7637011" y="2736452"/>
                <a:ext cx="82747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325250" y="3180208"/>
                <a:ext cx="130516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Save to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endParaRPr lang="zh-TW" altLang="en-US" sz="1100" dirty="0"/>
              </a:p>
            </p:txBody>
          </p:sp>
        </p:grpSp>
        <p:cxnSp>
          <p:nvCxnSpPr>
            <p:cNvPr id="84" name="直線接點 83"/>
            <p:cNvCxnSpPr/>
            <p:nvPr/>
          </p:nvCxnSpPr>
          <p:spPr>
            <a:xfrm>
              <a:off x="4716016" y="1145052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群組 46"/>
          <p:cNvGrpSpPr/>
          <p:nvPr/>
        </p:nvGrpSpPr>
        <p:grpSpPr>
          <a:xfrm>
            <a:off x="3325436" y="2779874"/>
            <a:ext cx="5519652" cy="645389"/>
            <a:chOff x="3325436" y="2779874"/>
            <a:chExt cx="5519652" cy="645389"/>
          </a:xfrm>
        </p:grpSpPr>
        <p:grpSp>
          <p:nvGrpSpPr>
            <p:cNvPr id="25" name="群組 24"/>
            <p:cNvGrpSpPr/>
            <p:nvPr/>
          </p:nvGrpSpPr>
          <p:grpSpPr>
            <a:xfrm>
              <a:off x="3325436" y="2779874"/>
              <a:ext cx="5519652" cy="645389"/>
              <a:chOff x="3261729" y="4977113"/>
              <a:chExt cx="5519652" cy="645389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450196" y="5358814"/>
                <a:ext cx="1499312" cy="24836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5674481" y="5054534"/>
                <a:ext cx="120898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temp_dev</a:t>
                </a:r>
                <a:r>
                  <a:rPr lang="en-US" altLang="zh-TW" sz="11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 32*1 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直線接點 27"/>
              <p:cNvCxnSpPr/>
              <p:nvPr/>
            </p:nvCxnSpPr>
            <p:spPr>
              <a:xfrm>
                <a:off x="5608576" y="5356488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>
                <a:off x="5896608" y="5356340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>
              <a:xfrm>
                <a:off x="5752592" y="5360695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>
              <a:xfrm>
                <a:off x="6799283" y="5366648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5982257" y="5287246"/>
                <a:ext cx="5934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… 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…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182850" y="5293944"/>
                <a:ext cx="283030" cy="28303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4" name="減號 33"/>
              <p:cNvSpPr/>
              <p:nvPr/>
            </p:nvSpPr>
            <p:spPr>
              <a:xfrm>
                <a:off x="7229595" y="5382434"/>
                <a:ext cx="500778" cy="219416"/>
              </a:xfrm>
              <a:prstGeom prst="mathMinus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橢圓 34"/>
              <p:cNvSpPr/>
              <p:nvPr/>
            </p:nvSpPr>
            <p:spPr>
              <a:xfrm>
                <a:off x="7442324" y="5336794"/>
                <a:ext cx="83217" cy="832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3261729" y="5365367"/>
                <a:ext cx="1499312" cy="24836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cxnSp>
            <p:nvCxnSpPr>
              <p:cNvPr id="37" name="直線接點 36"/>
              <p:cNvCxnSpPr/>
              <p:nvPr/>
            </p:nvCxnSpPr>
            <p:spPr>
              <a:xfrm>
                <a:off x="3397962" y="5379466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>
              <a:xfrm>
                <a:off x="3677089" y="5379466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>
              <a:xfrm>
                <a:off x="3545929" y="5381347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/>
              <p:cNvCxnSpPr/>
              <p:nvPr/>
            </p:nvCxnSpPr>
            <p:spPr>
              <a:xfrm>
                <a:off x="3821105" y="5379466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/>
            </p:nvSpPr>
            <p:spPr>
              <a:xfrm>
                <a:off x="3868704" y="5307898"/>
                <a:ext cx="82266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… … …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867348" y="4977113"/>
                <a:ext cx="91403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Local </a:t>
                </a:r>
                <a:r>
                  <a:rPr lang="en-US" altLang="zh-TW" sz="11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</a:t>
                </a:r>
                <a:endPara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endParaRPr>
              </a:p>
            </p:txBody>
          </p:sp>
          <p:sp>
            <p:nvSpPr>
              <p:cNvPr id="43" name="等於 42"/>
              <p:cNvSpPr/>
              <p:nvPr/>
            </p:nvSpPr>
            <p:spPr>
              <a:xfrm>
                <a:off x="5024288" y="5384314"/>
                <a:ext cx="241912" cy="185208"/>
              </a:xfrm>
              <a:prstGeom prst="mathEqual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7" name="直線接點 96"/>
            <p:cNvCxnSpPr/>
            <p:nvPr/>
          </p:nvCxnSpPr>
          <p:spPr>
            <a:xfrm>
              <a:off x="6704193" y="3166333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6759418" y="282787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69" y="31103"/>
            <a:ext cx="505384" cy="505384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554903" y="-62519"/>
            <a:ext cx="1998193" cy="61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/>
                </a:solidFill>
                <a:latin typeface="+mj-lt"/>
              </a:rPr>
              <a:t>Gate </a:t>
            </a:r>
            <a:r>
              <a:rPr lang="en-US" altLang="zh-TW" sz="2000" b="1" dirty="0" err="1" smtClean="0">
                <a:solidFill>
                  <a:schemeClr val="tx1"/>
                </a:solidFill>
                <a:latin typeface="+mj-lt"/>
              </a:rPr>
              <a:t>Denoise</a:t>
            </a:r>
            <a:endParaRPr lang="en-US" altLang="zh-TW" sz="20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02" name="群組 101"/>
          <p:cNvGrpSpPr/>
          <p:nvPr/>
        </p:nvGrpSpPr>
        <p:grpSpPr>
          <a:xfrm>
            <a:off x="251520" y="3741098"/>
            <a:ext cx="4216649" cy="2248747"/>
            <a:chOff x="135948" y="604189"/>
            <a:chExt cx="4216649" cy="2248747"/>
          </a:xfrm>
        </p:grpSpPr>
        <p:sp>
          <p:nvSpPr>
            <p:cNvPr id="103" name="文字方塊 102"/>
            <p:cNvSpPr txBox="1"/>
            <p:nvPr/>
          </p:nvSpPr>
          <p:spPr>
            <a:xfrm>
              <a:off x="1187624" y="604189"/>
              <a:ext cx="1838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 Gate noise</a:t>
              </a:r>
              <a:endParaRPr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" name="圖片 103"/>
            <p:cNvPicPr>
              <a:picLocks noChangeAspect="1"/>
            </p:cNvPicPr>
            <p:nvPr/>
          </p:nvPicPr>
          <p:blipFill rotWithShape="1">
            <a:blip r:embed="rId4"/>
            <a:srcRect l="41228" t="455" r="14912" b="42698"/>
            <a:stretch/>
          </p:blipFill>
          <p:spPr>
            <a:xfrm>
              <a:off x="135948" y="985617"/>
              <a:ext cx="4216649" cy="1867319"/>
            </a:xfrm>
            <a:prstGeom prst="rect">
              <a:avLst/>
            </a:prstGeom>
          </p:spPr>
        </p:pic>
        <p:sp>
          <p:nvSpPr>
            <p:cNvPr id="105" name="矩形 104"/>
            <p:cNvSpPr/>
            <p:nvPr/>
          </p:nvSpPr>
          <p:spPr>
            <a:xfrm>
              <a:off x="135948" y="1116359"/>
              <a:ext cx="4216649" cy="1440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135948" y="1273649"/>
              <a:ext cx="4216649" cy="18689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5948" y="1474691"/>
              <a:ext cx="4216649" cy="13725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108" name="群組 107"/>
          <p:cNvGrpSpPr/>
          <p:nvPr/>
        </p:nvGrpSpPr>
        <p:grpSpPr>
          <a:xfrm>
            <a:off x="4672787" y="3822609"/>
            <a:ext cx="4239706" cy="2132017"/>
            <a:chOff x="124419" y="3020570"/>
            <a:chExt cx="4239706" cy="2132017"/>
          </a:xfrm>
        </p:grpSpPr>
        <p:pic>
          <p:nvPicPr>
            <p:cNvPr id="109" name="圖片 108"/>
            <p:cNvPicPr>
              <a:picLocks noChangeAspect="1"/>
            </p:cNvPicPr>
            <p:nvPr/>
          </p:nvPicPr>
          <p:blipFill rotWithShape="1">
            <a:blip r:embed="rId5"/>
            <a:srcRect l="18877" t="4157" r="38020" b="61718"/>
            <a:stretch/>
          </p:blipFill>
          <p:spPr>
            <a:xfrm>
              <a:off x="124419" y="3323647"/>
              <a:ext cx="4239706" cy="1828940"/>
            </a:xfrm>
            <a:prstGeom prst="rect">
              <a:avLst/>
            </a:prstGeom>
          </p:spPr>
        </p:pic>
        <p:sp>
          <p:nvSpPr>
            <p:cNvPr id="110" name="文字方塊 109"/>
            <p:cNvSpPr txBox="1"/>
            <p:nvPr/>
          </p:nvSpPr>
          <p:spPr>
            <a:xfrm>
              <a:off x="1420969" y="3020570"/>
              <a:ext cx="16690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 </a:t>
              </a:r>
              <a:r>
                <a:rPr lang="en-US" altLang="zh-TW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Gate noise</a:t>
              </a:r>
              <a:endParaRPr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47476" y="3433538"/>
              <a:ext cx="4216649" cy="14401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147476" y="3590828"/>
              <a:ext cx="4216649" cy="18689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147476" y="3791870"/>
              <a:ext cx="4216649" cy="137258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pic>
        <p:nvPicPr>
          <p:cNvPr id="92" name="圖片 9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38" y="6190476"/>
            <a:ext cx="470892" cy="470892"/>
          </a:xfrm>
          <a:prstGeom prst="rect">
            <a:avLst/>
          </a:prstGeom>
        </p:spPr>
      </p:pic>
      <p:sp>
        <p:nvSpPr>
          <p:cNvPr id="93" name="文字方塊 92"/>
          <p:cNvSpPr txBox="1"/>
          <p:nvPr/>
        </p:nvSpPr>
        <p:spPr>
          <a:xfrm>
            <a:off x="1894753" y="6332385"/>
            <a:ext cx="6428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處理後可以看到原先  黃框、藍框、紫框 </a:t>
            </a:r>
            <a:r>
              <a:rPr lang="zh-TW" altLang="en-US" sz="1400" b="1" dirty="0" smtClean="0">
                <a:solidFill>
                  <a:srgbClr val="C00000"/>
                </a:solidFill>
                <a:latin typeface="+mj-ea"/>
                <a:ea typeface="+mj-ea"/>
                <a:cs typeface="Arial" panose="020B0604020202020204" pitchFamily="34" charset="0"/>
              </a:rPr>
              <a:t>差距已經抵銷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 Gate noise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去除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5" grpId="0" animBg="1"/>
      <p:bldP spid="2" grpId="0" animBg="1"/>
      <p:bldP spid="9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036" y="188639"/>
            <a:ext cx="267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Method </a:t>
            </a:r>
            <a:r>
              <a:rPr lang="en-US" altLang="zh-CN" sz="20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3</a:t>
            </a:r>
            <a:r>
              <a:rPr lang="zh-TW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分析與改善</a:t>
            </a:r>
            <a:endParaRPr lang="zh-TW" altLang="en-US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90" y="97698"/>
            <a:ext cx="505384" cy="5053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23528" y="779503"/>
            <a:ext cx="2812462" cy="3187957"/>
            <a:chOff x="251520" y="582480"/>
            <a:chExt cx="4190284" cy="474973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954063"/>
              <a:ext cx="4190284" cy="437815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249833" y="582480"/>
              <a:ext cx="2200113" cy="412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同</a:t>
              </a:r>
              <a:r>
                <a:rPr lang="zh-TW" altLang="en-US" sz="1200" b="1" dirty="0">
                  <a:solidFill>
                    <a:schemeClr val="tx1"/>
                  </a:solidFill>
                  <a:ea typeface="微軟正黑體" panose="020B0604030504040204" pitchFamily="34" charset="-120"/>
                </a:rPr>
                <a:t>檔案第 </a:t>
              </a:r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</a:t>
              </a:r>
              <a:r>
                <a:rPr lang="zh-TW" altLang="en-US" sz="1200" b="1" dirty="0">
                  <a:solidFill>
                    <a:schemeClr val="tx1"/>
                  </a:solidFill>
                  <a:ea typeface="微軟正黑體" panose="020B0604030504040204" pitchFamily="34" charset="-120"/>
                </a:rPr>
                <a:t>張圖像 </a:t>
              </a: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573" y="1017234"/>
            <a:ext cx="2825750" cy="295595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842688" y="629026"/>
            <a:ext cx="161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同檔案第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en-US" altLang="zh-TW" sz="12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張圖像</a:t>
            </a:r>
            <a:r>
              <a:rPr lang="zh-TW" altLang="en-US" sz="2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17" name="矩形 16"/>
          <p:cNvSpPr/>
          <p:nvPr/>
        </p:nvSpPr>
        <p:spPr>
          <a:xfrm>
            <a:off x="3221837" y="3367552"/>
            <a:ext cx="2368209" cy="144992"/>
          </a:xfrm>
          <a:prstGeom prst="rect">
            <a:avLst/>
          </a:prstGeom>
          <a:noFill/>
          <a:ln w="127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21837" y="3634074"/>
            <a:ext cx="2368209" cy="144992"/>
          </a:xfrm>
          <a:prstGeom prst="rect">
            <a:avLst/>
          </a:prstGeom>
          <a:noFill/>
          <a:ln w="127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7" y="4552488"/>
            <a:ext cx="472675" cy="47267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285142" y="4583380"/>
            <a:ext cx="1611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000000"/>
                </a:solidFill>
                <a:latin typeface="+mn-ea"/>
                <a:sym typeface="微软雅黑" panose="020B0503020204020204" pitchFamily="34" charset="-122"/>
              </a:rPr>
              <a:t>Method 3 </a:t>
            </a: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問</a:t>
            </a:r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4320" y="5160025"/>
            <a:ext cx="4262705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n"/>
            </a:pP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少許幾張影像出現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黑線</a:t>
            </a:r>
            <a:endParaRPr lang="en-US" altLang="zh-TW" sz="1400" b="1" spc="300" dirty="0" smtClean="0">
              <a:solidFill>
                <a:srgbClr val="C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eaLnBrk="1" hangingPunct="1"/>
            <a:endParaRPr lang="en-US" altLang="zh-CN" sz="1600" b="1" dirty="0" smtClean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執行</a:t>
            </a:r>
            <a:r>
              <a:rPr lang="en-US" altLang="zh-TW" sz="1400" b="1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ADC</a:t>
            </a:r>
            <a:r>
              <a:rPr lang="zh-TW" altLang="en-US" sz="1400" b="1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 </a:t>
            </a:r>
            <a:r>
              <a:rPr lang="en-US" altLang="zh-TW" sz="1400" b="1" dirty="0" err="1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denoise</a:t>
            </a:r>
            <a:r>
              <a:rPr lang="en-US" altLang="zh-TW" sz="1400" b="1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 </a:t>
            </a:r>
            <a:r>
              <a:rPr lang="en-US" altLang="zh-TW" sz="1400" b="1" spc="3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缺陷部分也加入運算</a:t>
            </a:r>
            <a:endParaRPr lang="en-US" altLang="zh-TW" sz="1400" b="1" spc="300" dirty="0" smtClean="0">
              <a:solidFill>
                <a:srgbClr val="0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endParaRPr lang="en-US" altLang="zh-TW" sz="1400" b="1" spc="300" dirty="0">
              <a:solidFill>
                <a:srgbClr val="0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因上述原因導致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  <a:sym typeface="Wingdings" panose="05000000000000000000" pitchFamily="2" charset="2"/>
              </a:rPr>
              <a:t>部分值</a:t>
            </a:r>
            <a:r>
              <a:rPr lang="zh-TW" altLang="en-US" sz="1400" b="1" spc="3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被</a:t>
            </a:r>
            <a:r>
              <a:rPr lang="zh-TW" altLang="en-US" sz="1400" b="1" spc="300" dirty="0" smtClean="0">
                <a:solidFill>
                  <a:srgbClr val="C00000"/>
                </a:solidFill>
                <a:latin typeface="+mn-ea"/>
                <a:ea typeface="+mn-ea"/>
                <a:sym typeface="Wingdings" panose="05000000000000000000" pitchFamily="2" charset="2"/>
              </a:rPr>
              <a:t>判定為離群</a:t>
            </a:r>
            <a:endParaRPr lang="en-US" altLang="zh-CN" sz="1400" b="1" spc="300" dirty="0">
              <a:solidFill>
                <a:srgbClr val="C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endParaRPr lang="en-US" altLang="zh-TW" sz="1400" b="1" spc="300" dirty="0" smtClean="0">
              <a:solidFill>
                <a:srgbClr val="0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eaLnBrk="1" hangingPunct="1"/>
            <a:endParaRPr lang="en-US" altLang="zh-TW" sz="1400" b="1" spc="300" dirty="0" smtClean="0">
              <a:solidFill>
                <a:srgbClr val="00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n"/>
            </a:pPr>
            <a:endParaRPr lang="en-US" altLang="zh-CN" sz="16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4918600" y="4539423"/>
            <a:ext cx="4280339" cy="1686184"/>
            <a:chOff x="5547577" y="4768927"/>
            <a:chExt cx="4280339" cy="1686184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212" y="4768927"/>
              <a:ext cx="516295" cy="516295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6078744" y="4950258"/>
              <a:ext cx="15600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TW" sz="1600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anose="020B0503020204020204" pitchFamily="34" charset="-122"/>
                </a:rPr>
                <a:t>Method4 </a:t>
              </a:r>
              <a:r>
                <a:rPr lang="zh-TW" altLang="en-US" sz="1600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anose="020B0503020204020204" pitchFamily="34" charset="-122"/>
                </a:rPr>
                <a:t>方</a:t>
              </a:r>
              <a:r>
                <a:rPr lang="zh-TW" altLang="en-US" sz="16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anose="020B0503020204020204" pitchFamily="34" charset="-122"/>
                </a:rPr>
                <a:t>法</a:t>
              </a:r>
              <a:endParaRPr lang="zh-CN" altLang="en-US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47577" y="5501004"/>
              <a:ext cx="428033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TW" altLang="en-US" sz="1400" b="1" spc="300" dirty="0" smtClean="0">
                  <a:solidFill>
                    <a:srgbClr val="000000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每</a:t>
              </a:r>
              <a:r>
                <a:rPr lang="en-US" altLang="zh-TW" sz="1400" b="1" dirty="0" smtClean="0">
                  <a:solidFill>
                    <a:srgbClr val="C00000"/>
                  </a:solidFill>
                  <a:latin typeface="Arial Black" panose="020B0A04020102020204" pitchFamily="34" charset="0"/>
                  <a:ea typeface="+mn-ea"/>
                  <a:sym typeface="微软雅黑" panose="020B0503020204020204" pitchFamily="34" charset="-122"/>
                </a:rPr>
                <a:t>32</a:t>
              </a:r>
              <a:r>
                <a:rPr lang="zh-TW" altLang="en-US" sz="1400" b="1" dirty="0" smtClean="0">
                  <a:solidFill>
                    <a:srgbClr val="C00000"/>
                  </a:solidFill>
                  <a:latin typeface="Arial Black" panose="020B0A04020102020204" pitchFamily="34" charset="0"/>
                  <a:ea typeface="+mn-ea"/>
                  <a:sym typeface="微软雅黑" panose="020B0503020204020204" pitchFamily="34" charset="-122"/>
                </a:rPr>
                <a:t> </a:t>
              </a:r>
              <a:r>
                <a:rPr lang="zh-TW" altLang="en-US" sz="1400" b="1" spc="300" dirty="0" smtClean="0">
                  <a:solidFill>
                    <a:srgbClr val="C00000"/>
                  </a:solidFill>
                  <a:latin typeface="Arial Black" panose="020B0A04020102020204" pitchFamily="34" charset="0"/>
                  <a:ea typeface="+mn-ea"/>
                  <a:sym typeface="微软雅黑" panose="020B0503020204020204" pitchFamily="34" charset="-122"/>
                </a:rPr>
                <a:t>*</a:t>
              </a:r>
              <a:r>
                <a:rPr lang="en-US" altLang="zh-TW" sz="1400" b="1" spc="300" dirty="0" smtClean="0">
                  <a:solidFill>
                    <a:srgbClr val="C00000"/>
                  </a:solidFill>
                  <a:latin typeface="Arial Black" panose="020B0A04020102020204" pitchFamily="34" charset="0"/>
                  <a:ea typeface="+mn-ea"/>
                  <a:sym typeface="微软雅黑" panose="020B0503020204020204" pitchFamily="34" charset="-122"/>
                </a:rPr>
                <a:t>1</a:t>
              </a:r>
              <a:r>
                <a:rPr lang="zh-TW" altLang="en-US" sz="1400" b="1" spc="300" dirty="0" smtClean="0">
                  <a:solidFill>
                    <a:srgbClr val="000000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一組進行修正</a:t>
              </a:r>
              <a:r>
                <a:rPr lang="en-US" altLang="zh-TW" sz="1400" b="1" spc="300" dirty="0" smtClean="0">
                  <a:solidFill>
                    <a:srgbClr val="000000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(</a:t>
              </a:r>
              <a:r>
                <a:rPr lang="en-US" altLang="zh-TW" sz="1400" b="1" dirty="0" smtClean="0">
                  <a:solidFill>
                    <a:srgbClr val="000000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32*1</a:t>
              </a:r>
              <a:r>
                <a:rPr lang="zh-TW" altLang="en-US" sz="1400" b="1" dirty="0" smtClean="0">
                  <a:solidFill>
                    <a:srgbClr val="000000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資料變化不大</a:t>
              </a:r>
              <a:r>
                <a:rPr lang="en-US" altLang="zh-TW" sz="1400" b="1" spc="300" dirty="0" smtClean="0">
                  <a:solidFill>
                    <a:srgbClr val="000000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)</a:t>
              </a:r>
              <a:endParaRPr lang="en-US" altLang="zh-TW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zh-TW" sz="1400" b="1" spc="300" dirty="0" smtClean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TW" sz="1400" b="1" dirty="0" smtClean="0">
                  <a:solidFill>
                    <a:srgbClr val="000000"/>
                  </a:solidFill>
                  <a:latin typeface="+mn-ea"/>
                  <a:sym typeface="微软雅黑" panose="020B0503020204020204" pitchFamily="34" charset="-122"/>
                </a:rPr>
                <a:t>ADC</a:t>
              </a:r>
              <a:r>
                <a:rPr lang="zh-TW" altLang="en-US" sz="1400" b="1" dirty="0" smtClean="0">
                  <a:solidFill>
                    <a:srgbClr val="000000"/>
                  </a:solidFill>
                  <a:latin typeface="+mn-ea"/>
                  <a:sym typeface="微软雅黑" panose="020B0503020204020204" pitchFamily="34" charset="-122"/>
                </a:rPr>
                <a:t> </a:t>
              </a:r>
              <a:r>
                <a:rPr lang="en-US" altLang="zh-TW" sz="1400" b="1" dirty="0" err="1" smtClean="0">
                  <a:solidFill>
                    <a:srgbClr val="000000"/>
                  </a:solidFill>
                  <a:latin typeface="+mn-ea"/>
                  <a:sym typeface="微软雅黑" panose="020B0503020204020204" pitchFamily="34" charset="-122"/>
                </a:rPr>
                <a:t>denoise</a:t>
              </a:r>
              <a:r>
                <a:rPr lang="zh-TW" altLang="en-US" sz="1400" b="1" dirty="0" smtClean="0">
                  <a:solidFill>
                    <a:srgbClr val="000000"/>
                  </a:solidFill>
                  <a:latin typeface="+mn-ea"/>
                  <a:sym typeface="微软雅黑" panose="020B0503020204020204" pitchFamily="34" charset="-122"/>
                </a:rPr>
                <a:t> </a:t>
              </a:r>
              <a:r>
                <a:rPr lang="zh-TW" altLang="en-US" sz="1400" b="1" spc="300" dirty="0">
                  <a:solidFill>
                    <a:srgbClr val="000000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利用該區中位數修</a:t>
              </a:r>
              <a:r>
                <a:rPr lang="zh-TW" altLang="en-US" sz="1400" b="1" spc="300" dirty="0" smtClean="0">
                  <a:solidFill>
                    <a:srgbClr val="000000"/>
                  </a:solidFill>
                  <a:latin typeface="+mn-ea"/>
                  <a:ea typeface="+mn-ea"/>
                  <a:sym typeface="微软雅黑" panose="020B0503020204020204" pitchFamily="34" charset="-122"/>
                </a:rPr>
                <a:t>正</a:t>
              </a:r>
              <a:endParaRPr lang="en-US" altLang="zh-TW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  <a:p>
              <a:endParaRPr lang="en-US" altLang="zh-CN" sz="1400" b="1" spc="3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7452320" y="6488668"/>
            <a:ext cx="389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點擊影片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可重播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3446240"/>
            <a:ext cx="391947" cy="391947"/>
          </a:xfrm>
          <a:prstGeom prst="rect">
            <a:avLst/>
          </a:prstGeom>
        </p:spPr>
      </p:pic>
      <p:sp>
        <p:nvSpPr>
          <p:cNvPr id="29" name="圓角矩形 28"/>
          <p:cNvSpPr/>
          <p:nvPr/>
        </p:nvSpPr>
        <p:spPr>
          <a:xfrm>
            <a:off x="6899223" y="706145"/>
            <a:ext cx="1418304" cy="284984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  <a:latin typeface="Gill Sans MT" pitchFamily="34" charset="0"/>
                <a:ea typeface="微軟正黑體" panose="020B0604030504040204" pitchFamily="34" charset="-120"/>
              </a:rPr>
              <a:t>Method3</a:t>
            </a:r>
            <a:r>
              <a:rPr lang="zh-TW" altLang="en-US" sz="1400" b="1" dirty="0">
                <a:solidFill>
                  <a:schemeClr val="tx1"/>
                </a:solidFill>
                <a:latin typeface="Gill Sans MT" pitchFamily="34" charset="0"/>
                <a:ea typeface="微軟正黑體" panose="020B0604030504040204" pitchFamily="34" charset="-120"/>
              </a:rPr>
              <a:t>影片</a:t>
            </a:r>
          </a:p>
        </p:txBody>
      </p:sp>
      <p:sp>
        <p:nvSpPr>
          <p:cNvPr id="6" name="矩形 5"/>
          <p:cNvSpPr/>
          <p:nvPr/>
        </p:nvSpPr>
        <p:spPr>
          <a:xfrm>
            <a:off x="6121157" y="1011878"/>
            <a:ext cx="2946950" cy="29104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5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群組 66"/>
          <p:cNvGrpSpPr/>
          <p:nvPr/>
        </p:nvGrpSpPr>
        <p:grpSpPr>
          <a:xfrm>
            <a:off x="179512" y="630449"/>
            <a:ext cx="8611661" cy="2943930"/>
            <a:chOff x="66764" y="1041916"/>
            <a:chExt cx="8611661" cy="2943930"/>
          </a:xfrm>
        </p:grpSpPr>
        <p:grpSp>
          <p:nvGrpSpPr>
            <p:cNvPr id="2" name="群組 1"/>
            <p:cNvGrpSpPr/>
            <p:nvPr/>
          </p:nvGrpSpPr>
          <p:grpSpPr>
            <a:xfrm>
              <a:off x="66764" y="1041916"/>
              <a:ext cx="2880320" cy="2610973"/>
              <a:chOff x="-38334" y="1624457"/>
              <a:chExt cx="3344665" cy="3093533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834447" y="1624457"/>
                <a:ext cx="2446764" cy="540834"/>
                <a:chOff x="-322689" y="3556567"/>
                <a:chExt cx="3212081" cy="680335"/>
              </a:xfrm>
            </p:grpSpPr>
            <p:sp>
              <p:nvSpPr>
                <p:cNvPr id="9" name="弧形 8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0" name="弧形 9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1" name="文字方塊 10"/>
                <p:cNvSpPr txBox="1"/>
                <p:nvPr/>
              </p:nvSpPr>
              <p:spPr>
                <a:xfrm>
                  <a:off x="992959" y="3556567"/>
                  <a:ext cx="594297" cy="504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42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群組 4"/>
              <p:cNvGrpSpPr/>
              <p:nvPr/>
            </p:nvGrpSpPr>
            <p:grpSpPr>
              <a:xfrm rot="16200000">
                <a:off x="-757585" y="2985510"/>
                <a:ext cx="2349103" cy="910601"/>
                <a:chOff x="-322689" y="3196209"/>
                <a:chExt cx="3212081" cy="1145480"/>
              </a:xfrm>
            </p:grpSpPr>
            <p:sp>
              <p:nvSpPr>
                <p:cNvPr id="6" name="弧形 5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7" name="弧形 6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" name="文字方塊 7"/>
                <p:cNvSpPr txBox="1"/>
                <p:nvPr/>
              </p:nvSpPr>
              <p:spPr>
                <a:xfrm rot="5400000">
                  <a:off x="624529" y="3407532"/>
                  <a:ext cx="1145480" cy="7228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1324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" name="矩形 11"/>
            <p:cNvSpPr/>
            <p:nvPr/>
          </p:nvSpPr>
          <p:spPr>
            <a:xfrm>
              <a:off x="1681420" y="3616514"/>
              <a:ext cx="4523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800" b="1" dirty="0" smtClean="0">
                  <a:solidFill>
                    <a:schemeClr val="tx1"/>
                  </a:solidFill>
                </a:rPr>
                <a:t>pic</a:t>
              </a:r>
              <a:endParaRPr lang="zh-TW" altLang="en-US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12035" y="151637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12035" y="165578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2035" y="180560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14386" y="195542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61711" y="1512006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361711" y="1658338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362240" y="180560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361711" y="195542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11003" y="2105764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14386" y="2255055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07643" y="2402252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07643" y="2549187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361711" y="2105764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361711" y="2252096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362240" y="2399367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361711" y="2549187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14386" y="2696987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14386" y="284331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14915" y="2990590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14386" y="3124787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362240" y="268978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362240" y="2836113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361711" y="298327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362240" y="3124787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985410" y="2201438"/>
              <a:ext cx="9701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… </a:t>
              </a:r>
              <a:r>
                <a:rPr lang="en-US" altLang="zh-TW" sz="2400" dirty="0" smtClean="0">
                  <a:solidFill>
                    <a:schemeClr val="tx1"/>
                  </a:solidFill>
                </a:rPr>
                <a:t>… 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1207043" y="3277277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…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1227561" y="1442540"/>
              <a:ext cx="6776277" cy="696307"/>
              <a:chOff x="641533" y="401334"/>
              <a:chExt cx="6776277" cy="696307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3648752" y="804375"/>
                <a:ext cx="1499312" cy="248361"/>
              </a:xfrm>
              <a:prstGeom prst="rect">
                <a:avLst/>
              </a:prstGeom>
              <a:solidFill>
                <a:srgbClr val="FFCD2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1*32</a:t>
                </a:r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cxnSp>
            <p:nvCxnSpPr>
              <p:cNvPr id="41" name="弧形接點 40"/>
              <p:cNvCxnSpPr/>
              <p:nvPr/>
            </p:nvCxnSpPr>
            <p:spPr>
              <a:xfrm>
                <a:off x="641533" y="540727"/>
                <a:ext cx="2850347" cy="373584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/>
              <p:cNvGrpSpPr/>
              <p:nvPr/>
            </p:nvGrpSpPr>
            <p:grpSpPr>
              <a:xfrm>
                <a:off x="3683064" y="629501"/>
                <a:ext cx="1430687" cy="198727"/>
                <a:chOff x="3997883" y="1909693"/>
                <a:chExt cx="2107076" cy="292681"/>
              </a:xfrm>
            </p:grpSpPr>
            <p:sp>
              <p:nvSpPr>
                <p:cNvPr id="48" name="弧形 47"/>
                <p:cNvSpPr/>
                <p:nvPr/>
              </p:nvSpPr>
              <p:spPr>
                <a:xfrm rot="21239347" flipH="1">
                  <a:off x="3997883" y="1921265"/>
                  <a:ext cx="1450220" cy="281109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49" name="弧形 48"/>
                <p:cNvSpPr/>
                <p:nvPr/>
              </p:nvSpPr>
              <p:spPr>
                <a:xfrm rot="360653">
                  <a:off x="4654739" y="1909693"/>
                  <a:ext cx="1450220" cy="281109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</p:grpSp>
          <p:sp>
            <p:nvSpPr>
              <p:cNvPr id="43" name="文字方塊 42"/>
              <p:cNvSpPr txBox="1"/>
              <p:nvPr/>
            </p:nvSpPr>
            <p:spPr>
              <a:xfrm>
                <a:off x="4203483" y="401334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32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單箭頭接點 43"/>
              <p:cNvCxnSpPr/>
              <p:nvPr/>
            </p:nvCxnSpPr>
            <p:spPr>
              <a:xfrm flipV="1">
                <a:off x="5304936" y="889320"/>
                <a:ext cx="1139272" cy="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/>
              <p:cNvSpPr/>
              <p:nvPr/>
            </p:nvSpPr>
            <p:spPr>
              <a:xfrm>
                <a:off x="6876256" y="549337"/>
                <a:ext cx="283030" cy="28303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5221046" y="613698"/>
                <a:ext cx="11929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</a:rPr>
                  <a:t>Get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local_median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6630415" y="836031"/>
                <a:ext cx="787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</a:rPr>
                  <a:t>1*1 </a:t>
                </a:r>
                <a:r>
                  <a:rPr lang="en-US" altLang="zh-TW" sz="1100" dirty="0" err="1">
                    <a:solidFill>
                      <a:schemeClr val="tx1"/>
                    </a:solidFill>
                  </a:rPr>
                  <a:t>tempx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群組 49"/>
            <p:cNvGrpSpPr/>
            <p:nvPr/>
          </p:nvGrpSpPr>
          <p:grpSpPr>
            <a:xfrm>
              <a:off x="3366754" y="3048841"/>
              <a:ext cx="5311671" cy="589248"/>
              <a:chOff x="3372121" y="1583888"/>
              <a:chExt cx="5311671" cy="589248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7184480" y="1910884"/>
                <a:ext cx="1499312" cy="2483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1*32</a:t>
                </a:r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3372121" y="1903997"/>
                <a:ext cx="1499312" cy="248361"/>
              </a:xfrm>
              <a:prstGeom prst="rect">
                <a:avLst/>
              </a:prstGeom>
              <a:solidFill>
                <a:srgbClr val="FFCD2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1*32</a:t>
                </a:r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6140446" y="1890106"/>
                <a:ext cx="283030" cy="28303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54" name="直線單箭頭接點 53"/>
              <p:cNvCxnSpPr/>
              <p:nvPr/>
            </p:nvCxnSpPr>
            <p:spPr>
              <a:xfrm flipV="1">
                <a:off x="4922872" y="2068941"/>
                <a:ext cx="1139272" cy="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字方塊 54"/>
              <p:cNvSpPr txBox="1"/>
              <p:nvPr/>
            </p:nvSpPr>
            <p:spPr>
              <a:xfrm>
                <a:off x="5059459" y="1808367"/>
                <a:ext cx="7889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</a:rPr>
                  <a:t>Dot minus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直線單箭頭接點 55"/>
              <p:cNvCxnSpPr/>
              <p:nvPr/>
            </p:nvCxnSpPr>
            <p:spPr>
              <a:xfrm>
                <a:off x="6469366" y="2053817"/>
                <a:ext cx="60089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字方塊 56"/>
              <p:cNvSpPr txBox="1"/>
              <p:nvPr/>
            </p:nvSpPr>
            <p:spPr>
              <a:xfrm>
                <a:off x="6590114" y="1800155"/>
                <a:ext cx="3593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</a:rPr>
                  <a:t>get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5969206" y="1583888"/>
                <a:ext cx="5870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100" dirty="0" err="1">
                    <a:solidFill>
                      <a:schemeClr val="tx1"/>
                    </a:solidFill>
                  </a:rPr>
                  <a:t>tempx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7513187" y="1606635"/>
                <a:ext cx="84189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err="1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temp_dev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弧形 59"/>
            <p:cNvSpPr/>
            <p:nvPr/>
          </p:nvSpPr>
          <p:spPr>
            <a:xfrm rot="21239347" flipH="1">
              <a:off x="3367286" y="3209663"/>
              <a:ext cx="984687" cy="19087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61" name="弧形 60"/>
            <p:cNvSpPr/>
            <p:nvPr/>
          </p:nvSpPr>
          <p:spPr>
            <a:xfrm rot="360653">
              <a:off x="3813286" y="3201806"/>
              <a:ext cx="984687" cy="19087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3887705" y="297363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tx1"/>
                  </a:solidFill>
                </a:rPr>
                <a:t>32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554193" y="-32521"/>
            <a:ext cx="29692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chemeClr val="tx1"/>
                </a:solidFill>
                <a:latin typeface="+mj-lt"/>
              </a:rPr>
              <a:t>Gate 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</a:rPr>
              <a:t>and ADC </a:t>
            </a:r>
            <a:r>
              <a:rPr lang="en-US" altLang="zh-TW" sz="2000" b="1" dirty="0" err="1" smtClean="0">
                <a:solidFill>
                  <a:schemeClr val="tx1"/>
                </a:solidFill>
                <a:latin typeface="+mj-lt"/>
              </a:rPr>
              <a:t>Denoise</a:t>
            </a:r>
            <a:endParaRPr lang="en-US" altLang="zh-TW" sz="2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069" y="40016"/>
            <a:ext cx="505384" cy="505384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6787624" y="23033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" name="群組 67"/>
          <p:cNvGrpSpPr/>
          <p:nvPr/>
        </p:nvGrpSpPr>
        <p:grpSpPr>
          <a:xfrm>
            <a:off x="3287256" y="3679161"/>
            <a:ext cx="5432911" cy="705366"/>
            <a:chOff x="3374705" y="2736452"/>
            <a:chExt cx="5432911" cy="705366"/>
          </a:xfrm>
        </p:grpSpPr>
        <p:sp>
          <p:nvSpPr>
            <p:cNvPr id="69" name="矩形 68"/>
            <p:cNvSpPr/>
            <p:nvPr/>
          </p:nvSpPr>
          <p:spPr>
            <a:xfrm>
              <a:off x="3374705" y="3107510"/>
              <a:ext cx="1499312" cy="24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598990" y="2803230"/>
              <a:ext cx="12089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32*1 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直線接點 70"/>
            <p:cNvCxnSpPr/>
            <p:nvPr/>
          </p:nvCxnSpPr>
          <p:spPr>
            <a:xfrm>
              <a:off x="3500785" y="3107510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>
              <a:off x="3779912" y="3107510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3648752" y="3109391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>
              <a:off x="3923928" y="3107510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3971527" y="3035942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7308304" y="3046692"/>
              <a:ext cx="1499312" cy="2483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N * 1 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77" name="直線單箭頭接點 76"/>
            <p:cNvCxnSpPr/>
            <p:nvPr/>
          </p:nvCxnSpPr>
          <p:spPr>
            <a:xfrm>
              <a:off x="5200259" y="3170872"/>
              <a:ext cx="172376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字方塊 77"/>
            <p:cNvSpPr txBox="1"/>
            <p:nvPr/>
          </p:nvSpPr>
          <p:spPr>
            <a:xfrm>
              <a:off x="5052567" y="2889864"/>
              <a:ext cx="20970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If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[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i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 ] &lt;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all_frame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std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*3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637011" y="2736452"/>
              <a:ext cx="82747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5325250" y="3180208"/>
              <a:ext cx="130516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Save to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endParaRPr lang="zh-TW" altLang="en-US" sz="1100" dirty="0"/>
            </a:p>
          </p:txBody>
        </p:sp>
      </p:grpSp>
      <p:grpSp>
        <p:nvGrpSpPr>
          <p:cNvPr id="81" name="群組 80"/>
          <p:cNvGrpSpPr/>
          <p:nvPr/>
        </p:nvGrpSpPr>
        <p:grpSpPr>
          <a:xfrm>
            <a:off x="7021556" y="4253722"/>
            <a:ext cx="1951175" cy="1113873"/>
            <a:chOff x="7109005" y="3311013"/>
            <a:chExt cx="1951175" cy="1113873"/>
          </a:xfrm>
        </p:grpSpPr>
        <p:sp>
          <p:nvSpPr>
            <p:cNvPr id="82" name="矩形 81"/>
            <p:cNvSpPr/>
            <p:nvPr/>
          </p:nvSpPr>
          <p:spPr>
            <a:xfrm>
              <a:off x="7916445" y="3829463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83" name="直線單箭頭接點 82"/>
            <p:cNvCxnSpPr/>
            <p:nvPr/>
          </p:nvCxnSpPr>
          <p:spPr>
            <a:xfrm>
              <a:off x="8057960" y="3311013"/>
              <a:ext cx="0" cy="5180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 83"/>
            <p:cNvSpPr/>
            <p:nvPr/>
          </p:nvSpPr>
          <p:spPr>
            <a:xfrm>
              <a:off x="7109005" y="4163276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Local Mean of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1*1</a:t>
              </a:r>
              <a:endParaRPr lang="en-US" altLang="zh-TW" sz="11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3161087" y="5701107"/>
            <a:ext cx="6016876" cy="610245"/>
            <a:chOff x="3261729" y="5012257"/>
            <a:chExt cx="6016876" cy="610245"/>
          </a:xfrm>
        </p:grpSpPr>
        <p:sp>
          <p:nvSpPr>
            <p:cNvPr id="86" name="矩形 85"/>
            <p:cNvSpPr/>
            <p:nvPr/>
          </p:nvSpPr>
          <p:spPr>
            <a:xfrm>
              <a:off x="5450196" y="5358814"/>
              <a:ext cx="1499312" cy="24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5674481" y="5054534"/>
              <a:ext cx="12089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32*1 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直線接點 87"/>
            <p:cNvCxnSpPr/>
            <p:nvPr/>
          </p:nvCxnSpPr>
          <p:spPr>
            <a:xfrm>
              <a:off x="5576276" y="5358814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>
              <a:off x="5855403" y="5358814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5724243" y="5360695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/>
            <p:cNvCxnSpPr/>
            <p:nvPr/>
          </p:nvCxnSpPr>
          <p:spPr>
            <a:xfrm>
              <a:off x="5999419" y="5358814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/>
            <p:cNvSpPr/>
            <p:nvPr/>
          </p:nvSpPr>
          <p:spPr>
            <a:xfrm>
              <a:off x="6047018" y="5287246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8161503" y="5330698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4" name="減號 93"/>
            <p:cNvSpPr/>
            <p:nvPr/>
          </p:nvSpPr>
          <p:spPr>
            <a:xfrm>
              <a:off x="7229595" y="5382434"/>
              <a:ext cx="500778" cy="219416"/>
            </a:xfrm>
            <a:prstGeom prst="mathMinus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5" name="橢圓 94"/>
            <p:cNvSpPr/>
            <p:nvPr/>
          </p:nvSpPr>
          <p:spPr>
            <a:xfrm>
              <a:off x="7442324" y="5336794"/>
              <a:ext cx="83217" cy="832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3261729" y="5365367"/>
              <a:ext cx="1499312" cy="24836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97" name="直線接點 96"/>
            <p:cNvCxnSpPr/>
            <p:nvPr/>
          </p:nvCxnSpPr>
          <p:spPr>
            <a:xfrm>
              <a:off x="3397962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/>
            <p:nvPr/>
          </p:nvCxnSpPr>
          <p:spPr>
            <a:xfrm>
              <a:off x="3677089" y="5379466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>
              <a:off x="3545929" y="5381347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3821105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3868704" y="5307898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7327430" y="5012257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Local Mean of </a:t>
              </a:r>
              <a:r>
                <a:rPr lang="en-US" altLang="zh-TW" sz="11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>
                  <a:solidFill>
                    <a:schemeClr val="tx1"/>
                  </a:solidFill>
                </a:rPr>
                <a:t>1*1</a:t>
              </a:r>
              <a:endParaRPr lang="en-US" altLang="zh-TW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103" name="等於 102"/>
            <p:cNvSpPr/>
            <p:nvPr/>
          </p:nvSpPr>
          <p:spPr>
            <a:xfrm>
              <a:off x="5024288" y="5384314"/>
              <a:ext cx="241912" cy="185208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群組 103"/>
          <p:cNvGrpSpPr/>
          <p:nvPr/>
        </p:nvGrpSpPr>
        <p:grpSpPr>
          <a:xfrm>
            <a:off x="58882" y="3966859"/>
            <a:ext cx="2880320" cy="2554434"/>
            <a:chOff x="0" y="1460675"/>
            <a:chExt cx="2880320" cy="2554434"/>
          </a:xfrm>
        </p:grpSpPr>
        <p:grpSp>
          <p:nvGrpSpPr>
            <p:cNvPr id="105" name="群組 104"/>
            <p:cNvGrpSpPr/>
            <p:nvPr/>
          </p:nvGrpSpPr>
          <p:grpSpPr>
            <a:xfrm>
              <a:off x="0" y="1460675"/>
              <a:ext cx="2880320" cy="2554434"/>
              <a:chOff x="-38334" y="1691446"/>
              <a:chExt cx="3344665" cy="3026544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1" name="群組 130"/>
              <p:cNvGrpSpPr/>
              <p:nvPr/>
            </p:nvGrpSpPr>
            <p:grpSpPr>
              <a:xfrm>
                <a:off x="834447" y="1691446"/>
                <a:ext cx="2446764" cy="473844"/>
                <a:chOff x="-322689" y="3640836"/>
                <a:chExt cx="3212081" cy="596066"/>
              </a:xfrm>
            </p:grpSpPr>
            <p:sp>
              <p:nvSpPr>
                <p:cNvPr id="136" name="弧形 135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37" name="弧形 136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38" name="文字方塊 137"/>
                <p:cNvSpPr txBox="1"/>
                <p:nvPr/>
              </p:nvSpPr>
              <p:spPr>
                <a:xfrm>
                  <a:off x="823188" y="3640836"/>
                  <a:ext cx="594297" cy="504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42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2" name="群組 131"/>
              <p:cNvGrpSpPr/>
              <p:nvPr/>
            </p:nvGrpSpPr>
            <p:grpSpPr>
              <a:xfrm rot="16200000">
                <a:off x="-757585" y="2985510"/>
                <a:ext cx="2349103" cy="910601"/>
                <a:chOff x="-322689" y="3196209"/>
                <a:chExt cx="3212081" cy="1145480"/>
              </a:xfrm>
            </p:grpSpPr>
            <p:sp>
              <p:nvSpPr>
                <p:cNvPr id="133" name="弧形 132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34" name="弧形 133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35" name="文字方塊 134"/>
                <p:cNvSpPr txBox="1"/>
                <p:nvPr/>
              </p:nvSpPr>
              <p:spPr>
                <a:xfrm rot="5400000">
                  <a:off x="624529" y="3407532"/>
                  <a:ext cx="1145480" cy="7228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1324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06" name="矩形 105"/>
            <p:cNvSpPr/>
            <p:nvPr/>
          </p:nvSpPr>
          <p:spPr>
            <a:xfrm>
              <a:off x="720638" y="1871523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720638" y="2010941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720638" y="2160761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722989" y="2310581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719606" y="2460916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722989" y="2610207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16246" y="2757404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716246" y="2904339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722989" y="3052139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722989" y="3198471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723518" y="3345742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722989" y="3479939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1262456" y="1875497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1262456" y="2014556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1262456" y="2162821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1263471" y="2317450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1263981" y="2460916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1265934" y="2611656"/>
              <a:ext cx="527479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1262456" y="2761631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1262456" y="2909680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1262456" y="3053243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1263981" y="3206091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1264591" y="3351225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1264591" y="3479939"/>
              <a:ext cx="530862" cy="13112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cxnSp>
        <p:nvCxnSpPr>
          <p:cNvPr id="139" name="弧形接點 138"/>
          <p:cNvCxnSpPr>
            <a:stCxn id="96" idx="0"/>
          </p:cNvCxnSpPr>
          <p:nvPr/>
        </p:nvCxnSpPr>
        <p:spPr>
          <a:xfrm rot="16200000" flipV="1">
            <a:off x="1906135" y="4049609"/>
            <a:ext cx="1100573" cy="2908644"/>
          </a:xfrm>
          <a:prstGeom prst="curved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74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1822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Method4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結果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68" y="97475"/>
            <a:ext cx="505384" cy="505384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293132" y="1282494"/>
            <a:ext cx="2774518" cy="2973560"/>
            <a:chOff x="251520" y="980728"/>
            <a:chExt cx="4381500" cy="46958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980728"/>
              <a:ext cx="4381500" cy="469582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27584" y="4797152"/>
              <a:ext cx="861331" cy="7920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237549" y="1323800"/>
            <a:ext cx="2815834" cy="2918269"/>
            <a:chOff x="283389" y="5445224"/>
            <a:chExt cx="4446746" cy="4608512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389" y="5445224"/>
              <a:ext cx="4414876" cy="46085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8" name="矩形 17"/>
            <p:cNvSpPr/>
            <p:nvPr/>
          </p:nvSpPr>
          <p:spPr>
            <a:xfrm>
              <a:off x="283523" y="5445224"/>
              <a:ext cx="4446612" cy="46085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3187011" y="1248409"/>
            <a:ext cx="2796560" cy="2997183"/>
            <a:chOff x="4664889" y="980728"/>
            <a:chExt cx="4381500" cy="469582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4889" y="980728"/>
              <a:ext cx="4381500" cy="4695825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5209064" y="4792176"/>
              <a:ext cx="861331" cy="792088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205705" y="1272183"/>
            <a:ext cx="2775257" cy="2949634"/>
            <a:chOff x="4698266" y="5864456"/>
            <a:chExt cx="4348123" cy="462132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98266" y="5877272"/>
              <a:ext cx="4348123" cy="4608512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4698266" y="5864456"/>
              <a:ext cx="4348123" cy="462132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549546" y="4884250"/>
            <a:ext cx="395855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TW" altLang="en-US" sz="1600" b="1" kern="0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解決</a:t>
            </a:r>
            <a:r>
              <a:rPr lang="en-US" altLang="zh-TW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mthod3</a:t>
            </a:r>
            <a:r>
              <a:rPr lang="zh-TW" altLang="en-US" sz="1600" b="1" kern="0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異常線條</a:t>
            </a:r>
            <a:endParaRPr lang="en-US" altLang="zh-TW" sz="1600" b="1" kern="0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TW" altLang="en-US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有效去除</a:t>
            </a:r>
            <a:r>
              <a:rPr lang="en-US" altLang="zh-TW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 </a:t>
            </a:r>
            <a:r>
              <a:rPr lang="zh-TW" altLang="en-US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與 </a:t>
            </a:r>
            <a:r>
              <a:rPr lang="en-US" altLang="zh-TW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</a:p>
          <a:p>
            <a:pPr>
              <a:lnSpc>
                <a:spcPct val="150000"/>
              </a:lnSpc>
              <a:defRPr/>
            </a:pPr>
            <a:endParaRPr lang="en-US" altLang="zh-TW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 flipV="1">
            <a:off x="1034311" y="5455746"/>
            <a:ext cx="5657773" cy="139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05835" y="3894258"/>
            <a:ext cx="1574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4.67</a:t>
            </a:r>
            <a:r>
              <a:rPr lang="zh-TW" altLang="en-US" sz="16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</a:rPr>
              <a:t>s/frame</a:t>
            </a:r>
            <a:endParaRPr lang="zh-TW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98027" y="3754696"/>
            <a:ext cx="17503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7.12</a:t>
            </a:r>
            <a:r>
              <a:rPr lang="en-US" altLang="zh-TW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TW" sz="1600" dirty="0" smtClean="0">
                <a:solidFill>
                  <a:schemeClr val="bg1"/>
                </a:solidFill>
                <a:latin typeface="+mn-lt"/>
              </a:rPr>
              <a:t>s/frame</a:t>
            </a:r>
            <a:endParaRPr lang="zh-TW" alt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7982" y="835117"/>
            <a:ext cx="1085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16</a:t>
            </a:r>
            <a:r>
              <a:rPr lang="zh-TW" altLang="en-US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*</a:t>
            </a:r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lang="zh-TW" altLang="en-US" sz="2000" dirty="0">
              <a:latin typeface="+mj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43810" y="825214"/>
            <a:ext cx="963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32</a:t>
            </a:r>
            <a:r>
              <a:rPr lang="zh-TW" altLang="en-US" sz="2000" b="1" kern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*</a:t>
            </a:r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lang="zh-TW" altLang="en-US" sz="2000" dirty="0">
              <a:latin typeface="+mj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1098" y="6471639"/>
            <a:ext cx="389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點擊左鍵會出現影像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擊影片可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重播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0" y="4998640"/>
            <a:ext cx="516295" cy="516295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6121157" y="1011878"/>
            <a:ext cx="2946950" cy="29104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118265" y="3976569"/>
            <a:ext cx="2946950" cy="29104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804248" y="671321"/>
            <a:ext cx="1440160" cy="33719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kern="0" dirty="0">
                <a:solidFill>
                  <a:schemeClr val="tx1"/>
                </a:solidFill>
                <a:cs typeface="Arial" pitchFamily="34" charset="0"/>
              </a:rPr>
              <a:t>16</a:t>
            </a:r>
            <a:r>
              <a:rPr lang="zh-TW" altLang="en-US" sz="1600" b="1" kern="0" dirty="0">
                <a:solidFill>
                  <a:schemeClr val="tx1"/>
                </a:solidFill>
                <a:cs typeface="Arial" pitchFamily="34" charset="0"/>
              </a:rPr>
              <a:t>*</a:t>
            </a:r>
            <a:r>
              <a:rPr lang="en-US" altLang="zh-TW" sz="1600" b="1" kern="0" dirty="0">
                <a:solidFill>
                  <a:schemeClr val="tx1"/>
                </a:solidFill>
                <a:cs typeface="Arial" pitchFamily="34" charset="0"/>
              </a:rPr>
              <a:t>1 </a:t>
            </a:r>
            <a:r>
              <a:rPr lang="zh-TW" altLang="en-US" sz="1600" b="1" kern="0" dirty="0" smtClean="0">
                <a:solidFill>
                  <a:schemeClr val="tx1"/>
                </a:solidFill>
                <a:cs typeface="Arial" pitchFamily="34" charset="0"/>
              </a:rPr>
              <a:t>影片</a:t>
            </a:r>
            <a:endParaRPr lang="zh-TW" altLang="en-US" sz="1600" dirty="0"/>
          </a:p>
        </p:txBody>
      </p:sp>
      <p:sp>
        <p:nvSpPr>
          <p:cNvPr id="31" name="圓角矩形 30"/>
          <p:cNvSpPr/>
          <p:nvPr/>
        </p:nvSpPr>
        <p:spPr>
          <a:xfrm>
            <a:off x="6864009" y="3807621"/>
            <a:ext cx="1440160" cy="337193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kern="0" dirty="0">
                <a:solidFill>
                  <a:schemeClr val="tx1"/>
                </a:solidFill>
                <a:cs typeface="Arial" pitchFamily="34" charset="0"/>
              </a:rPr>
              <a:t>原</a:t>
            </a:r>
            <a:r>
              <a:rPr lang="zh-TW" altLang="en-US" sz="1600" b="1" kern="0" dirty="0" smtClean="0">
                <a:solidFill>
                  <a:schemeClr val="tx1"/>
                </a:solidFill>
                <a:cs typeface="Arial" pitchFamily="34" charset="0"/>
              </a:rPr>
              <a:t>始圖像影</a:t>
            </a:r>
            <a:r>
              <a:rPr lang="zh-TW" altLang="en-US" sz="1600" b="1" kern="0" dirty="0">
                <a:solidFill>
                  <a:schemeClr val="tx1"/>
                </a:solidFill>
                <a:cs typeface="Arial" pitchFamily="34" charset="0"/>
              </a:rPr>
              <a:t>片</a:t>
            </a:r>
            <a:endParaRPr lang="zh-TW" altLang="en-US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755" y="6408635"/>
            <a:ext cx="391947" cy="391947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288" y="6364882"/>
            <a:ext cx="391947" cy="391947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75" y="3399072"/>
            <a:ext cx="391947" cy="39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83" y="4736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4621" y="1290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27" y="960407"/>
            <a:ext cx="2410103" cy="25933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88180" y="599553"/>
            <a:ext cx="982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610" y="428182"/>
            <a:ext cx="1866569" cy="50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Method2_1time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997" y="960407"/>
            <a:ext cx="2438003" cy="262334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763" y="960407"/>
            <a:ext cx="2461684" cy="264882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549684" y="597972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Method2_2time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5228" y="3553734"/>
            <a:ext cx="982961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Method3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20" y="4068106"/>
            <a:ext cx="2407010" cy="258999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729" y="4066932"/>
            <a:ext cx="2427718" cy="261228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904" y="4066933"/>
            <a:ext cx="2427718" cy="261228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733861" y="3479768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</a:t>
            </a:r>
            <a:r>
              <a:rPr lang="en-US" altLang="zh-TW" sz="18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16*1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8764" y="3548762"/>
            <a:ext cx="1462260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 32*1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1650247" y="51948"/>
            <a:ext cx="3595929" cy="523220"/>
            <a:chOff x="1753016" y="83471"/>
            <a:chExt cx="3595929" cy="523220"/>
          </a:xfrm>
        </p:grpSpPr>
        <p:sp>
          <p:nvSpPr>
            <p:cNvPr id="22" name="圓角矩形 21"/>
            <p:cNvSpPr/>
            <p:nvPr/>
          </p:nvSpPr>
          <p:spPr>
            <a:xfrm>
              <a:off x="2627784" y="188639"/>
              <a:ext cx="1872208" cy="395172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53016" y="83471"/>
              <a:ext cx="3595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dirty="0" smtClean="0">
                  <a:solidFill>
                    <a:schemeClr val="dk1"/>
                  </a:solidFill>
                  <a:latin typeface="+mj-ea"/>
                  <a:ea typeface="+mj-ea"/>
                </a:rPr>
                <a:t>Note : </a:t>
              </a:r>
              <a:r>
                <a:rPr lang="zh-TW" altLang="en-US" sz="1400" dirty="0" smtClean="0">
                  <a:solidFill>
                    <a:schemeClr val="dk1"/>
                  </a:solidFill>
                  <a:latin typeface="+mj-ea"/>
                  <a:ea typeface="+mj-ea"/>
                </a:rPr>
                <a:t>經過對比調整</a:t>
              </a:r>
              <a:endParaRPr lang="zh-TW" altLang="en-US" sz="1400" dirty="0">
                <a:solidFill>
                  <a:schemeClr val="dk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4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圓角矩形 46"/>
          <p:cNvSpPr/>
          <p:nvPr/>
        </p:nvSpPr>
        <p:spPr>
          <a:xfrm>
            <a:off x="275897" y="5630116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283155" y="4887636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280952" y="4123025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269532" y="3341272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251616" y="2577820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243481" y="1773731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251616" y="1005989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3" name="圖片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77" y="4728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4621" y="129043"/>
            <a:ext cx="1353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3D 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圖比較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sp>
        <p:nvSpPr>
          <p:cNvPr id="23" name="矩形 22"/>
          <p:cNvSpPr/>
          <p:nvPr/>
        </p:nvSpPr>
        <p:spPr>
          <a:xfrm>
            <a:off x="356207" y="1124744"/>
            <a:ext cx="1385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dk1"/>
                </a:solidFill>
                <a:latin typeface="+mj-lt"/>
              </a:rPr>
              <a:t>Raw1 image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1402" y="1912862"/>
            <a:ext cx="982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5869" y="2534247"/>
            <a:ext cx="1866569" cy="50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Method2_1time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6502" y="3460521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Method2_2time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1214" y="4085393"/>
            <a:ext cx="982961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Method3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48904" y="5569052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</a:t>
            </a:r>
            <a:r>
              <a:rPr lang="en-US" altLang="zh-TW" sz="18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16*1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68892" y="4842410"/>
            <a:ext cx="1462260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 32*1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563" y="1103591"/>
            <a:ext cx="6647834" cy="3851381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563" y="1069674"/>
            <a:ext cx="6647834" cy="3864188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564" y="1103591"/>
            <a:ext cx="6647834" cy="3851381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6563" y="1103591"/>
            <a:ext cx="6647834" cy="3851381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6562" y="1069675"/>
            <a:ext cx="6647835" cy="3851382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4949" y="1069674"/>
            <a:ext cx="6706376" cy="3885297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167" y="1069673"/>
            <a:ext cx="6694158" cy="3878218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7164288" y="6503198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494578" y="5368137"/>
            <a:ext cx="404482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圖像受到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 noise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noise 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影響</a:t>
            </a:r>
            <a:endParaRPr lang="en-US" altLang="zh-TW" sz="1400" b="1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面而具有高低起伏</a:t>
            </a:r>
            <a:endParaRPr lang="en-US" altLang="zh-TW" sz="14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約略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8100~7950 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變動</a:t>
            </a:r>
            <a:endParaRPr lang="en-US" altLang="zh-TW" sz="14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482797" y="5378543"/>
            <a:ext cx="31662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經處理後表面依然有大大小小起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伏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償方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向錯誤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492762" y="5366389"/>
            <a:ext cx="41554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noise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改善不足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平行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軸起伏明顯</a:t>
            </a:r>
            <a:endParaRPr lang="zh-TW" altLang="en-US" sz="1400" b="1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料變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動範圍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8050~8020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514567" y="5366389"/>
            <a:ext cx="362791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雜訊只依權重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比例縮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無抵銷</a:t>
            </a:r>
            <a:endParaRPr lang="en-US" altLang="zh-TW" sz="1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料變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</a:t>
            </a:r>
            <a:r>
              <a:rPr lang="en-US" altLang="zh-TW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8040~8034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過度權縮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無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法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達到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消除雜訊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效果</a:t>
            </a:r>
            <a:endParaRPr lang="en-US" altLang="zh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3492762" y="5366389"/>
            <a:ext cx="521488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三者在處理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空間雜訊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較先前方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平順</a:t>
            </a:r>
            <a:endParaRPr lang="en-US" altLang="zh-TW" sz="1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形的左側看到突起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達成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保留面板特性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Method3 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Method4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較 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metheod4 32*1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更為平整</a:t>
            </a:r>
            <a:endParaRPr lang="en-US" altLang="zh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126193"/>
            <a:ext cx="516295" cy="5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2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5" grpId="0" animBg="1"/>
      <p:bldP spid="45" grpId="1" animBg="1"/>
      <p:bldP spid="41" grpId="0" animBg="1"/>
      <p:bldP spid="41" grpId="1" animBg="1"/>
      <p:bldP spid="39" grpId="0" animBg="1"/>
      <p:bldP spid="39" grpId="1" animBg="1"/>
      <p:bldP spid="38" grpId="0" animBg="1"/>
      <p:bldP spid="38" grpId="1" animBg="1"/>
      <p:bldP spid="36" grpId="0" animBg="1"/>
      <p:bldP spid="36" grpId="1" animBg="1"/>
      <p:bldP spid="12" grpId="0" animBg="1"/>
      <p:bldP spid="12" grpId="1" animBg="1"/>
      <p:bldP spid="2" grpId="0"/>
      <p:bldP spid="2" grpId="1"/>
      <p:bldP spid="34" grpId="0"/>
      <p:bldP spid="34" grpId="1"/>
      <p:bldP spid="42" grpId="0"/>
      <p:bldP spid="42" grpId="1"/>
      <p:bldP spid="43" grpId="0"/>
      <p:bldP spid="43" grpId="1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55" y="45584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4621" y="129043"/>
            <a:ext cx="1394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SSIM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888" y="1242560"/>
            <a:ext cx="6604956" cy="294332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3568" y="912366"/>
            <a:ext cx="86947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SSIM</a:t>
            </a:r>
            <a:r>
              <a:rPr lang="zh-CN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法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從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三</a:t>
            </a:r>
            <a:r>
              <a:rPr lang="zh-CN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个方面综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合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評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估圖像質量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：</a:t>
            </a:r>
            <a:r>
              <a:rPr lang="zh-CN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亮度相似性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、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對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比</a:t>
            </a:r>
            <a:r>
              <a:rPr lang="zh-CN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度相似性、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结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構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相</a:t>
            </a:r>
            <a:r>
              <a:rPr lang="zh-CN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似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形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600" b="1" kern="0" dirty="0">
                <a:solidFill>
                  <a:srgbClr val="C00000"/>
                </a:solidFill>
                <a:latin typeface="+mj-ea"/>
                <a:cs typeface="Arial" pitchFamily="34" charset="0"/>
              </a:rPr>
              <a:t>INDEX [ 0~1 ] </a:t>
            </a:r>
            <a:endParaRPr lang="en-US" altLang="zh-CN" sz="1400" b="1" kern="0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endParaRPr lang="zh-TW" altLang="en-US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6568"/>
              </p:ext>
            </p:extLst>
          </p:nvPr>
        </p:nvGraphicFramePr>
        <p:xfrm>
          <a:off x="683568" y="4230540"/>
          <a:ext cx="8002778" cy="1023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254"/>
                <a:gridCol w="1143254"/>
                <a:gridCol w="1143254"/>
                <a:gridCol w="1143254"/>
                <a:gridCol w="1143254"/>
                <a:gridCol w="1143254"/>
                <a:gridCol w="1143254"/>
              </a:tblGrid>
              <a:tr h="48934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SSIM</a:t>
                      </a:r>
                      <a:endParaRPr lang="zh-TW" alt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dirty="0" smtClean="0"/>
                        <a:t>method1</a:t>
                      </a: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method2_1</a:t>
                      </a:r>
                      <a:endParaRPr lang="zh-TW" altLang="en-US" sz="1200" dirty="0" smtClean="0"/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method2_2</a:t>
                      </a:r>
                      <a:endParaRPr lang="zh-TW" altLang="en-US" sz="1200" dirty="0" smtClean="0"/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method3</a:t>
                      </a:r>
                      <a:endParaRPr lang="zh-TW" altLang="en-US" sz="1200" dirty="0" smtClean="0"/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method4_16</a:t>
                      </a:r>
                      <a:endParaRPr lang="zh-TW" altLang="en-US" sz="1200" dirty="0" smtClean="0"/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method4_32</a:t>
                      </a:r>
                      <a:endParaRPr lang="zh-TW" altLang="en-US" sz="1200" dirty="0" smtClean="0"/>
                    </a:p>
                  </a:txBody>
                  <a:tcPr marL="77569" marR="77569" marT="38784" marB="38784"/>
                </a:tc>
              </a:tr>
              <a:tr h="5187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zh-TW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7569" marR="77569" marT="38784" marB="38784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0.15975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0.40765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0.12574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0.17057</a:t>
                      </a:r>
                      <a:endParaRPr lang="zh-TW" altLang="en-US" sz="1200" dirty="0"/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0.16831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0.17099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7569" marR="77569" marT="38784" marB="38784"/>
                </a:tc>
              </a:tr>
            </a:tbl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1550755" y="5492378"/>
            <a:ext cx="5819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Method1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因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錯誤補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償方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向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影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像錯誤修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正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導致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結構不相像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550755" y="5889511"/>
            <a:ext cx="6715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Method2_2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 執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行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兩次</a:t>
            </a:r>
            <a:r>
              <a:rPr lang="zh-TW" altLang="en-US" sz="1400" b="1" dirty="0" smtClean="0">
                <a:solidFill>
                  <a:srgbClr val="C00000"/>
                </a:solidFill>
                <a:latin typeface="+mj-ea"/>
                <a:ea typeface="+mj-ea"/>
              </a:rPr>
              <a:t>修正過頭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0.40765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&gt;&gt;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0.12574)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缺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陷像素遭抹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去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546603" y="6286604"/>
            <a:ext cx="6957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Method3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、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數值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接近</a:t>
            </a:r>
            <a:r>
              <a:rPr lang="en-US" altLang="zh-TW" sz="1400" b="1" dirty="0" smtClean="0">
                <a:solidFill>
                  <a:srgbClr val="C00000"/>
                </a:solidFill>
                <a:latin typeface="+mn-ea"/>
                <a:ea typeface="+mn-ea"/>
              </a:rPr>
              <a:t>0.17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(SSIM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值差距不大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zh-TW" altLang="en-US" sz="1400" b="1" dirty="0" smtClean="0">
                <a:solidFill>
                  <a:srgbClr val="C00000"/>
                </a:solidFill>
                <a:latin typeface="+mj-ea"/>
                <a:ea typeface="+mj-ea"/>
                <a:sym typeface="Wingdings" panose="05000000000000000000" pitchFamily="2" charset="2"/>
              </a:rPr>
              <a:t>濾除雜訊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且</a:t>
            </a:r>
            <a:r>
              <a:rPr lang="zh-TW" altLang="en-US" sz="1400" b="1" dirty="0">
                <a:solidFill>
                  <a:srgbClr val="C00000"/>
                </a:solidFill>
                <a:latin typeface="+mj-ea"/>
                <a:ea typeface="+mj-ea"/>
                <a:sym typeface="Wingdings" panose="05000000000000000000" pitchFamily="2" charset="2"/>
              </a:rPr>
              <a:t>保</a:t>
            </a:r>
            <a:r>
              <a:rPr lang="zh-TW" altLang="en-US" sz="1400" b="1" dirty="0" smtClean="0">
                <a:solidFill>
                  <a:srgbClr val="C00000"/>
                </a:solidFill>
                <a:latin typeface="+mj-ea"/>
                <a:ea typeface="+mj-ea"/>
                <a:sym typeface="Wingdings" panose="05000000000000000000" pitchFamily="2" charset="2"/>
              </a:rPr>
              <a:t>留相同</a:t>
            </a:r>
            <a:r>
              <a:rPr lang="en-US" altLang="zh-TW" sz="1400" b="1" dirty="0" smtClean="0">
                <a:solidFill>
                  <a:srgbClr val="C00000"/>
                </a:solidFill>
                <a:latin typeface="+mj-ea"/>
                <a:ea typeface="+mj-ea"/>
                <a:sym typeface="Wingdings" panose="05000000000000000000" pitchFamily="2" charset="2"/>
              </a:rPr>
              <a:t>Cell</a:t>
            </a:r>
            <a:r>
              <a:rPr lang="zh-TW" altLang="en-US" sz="1400" b="1" dirty="0">
                <a:solidFill>
                  <a:srgbClr val="C00000"/>
                </a:solidFill>
                <a:latin typeface="+mj-ea"/>
                <a:ea typeface="+mj-ea"/>
                <a:sym typeface="Wingdings" panose="05000000000000000000" pitchFamily="2" charset="2"/>
              </a:rPr>
              <a:t>特性 </a:t>
            </a:r>
            <a:endParaRPr lang="en-US" altLang="zh-TW" sz="1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373216"/>
            <a:ext cx="516295" cy="51629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682961" y="3922763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* 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SSIM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計算公式請見附錄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0440" y="6896"/>
            <a:ext cx="9144000" cy="6851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-6896"/>
            <a:ext cx="2843808" cy="6858000"/>
          </a:xfrm>
          <a:prstGeom prst="rect">
            <a:avLst/>
          </a:prstGeom>
          <a:solidFill>
            <a:srgbClr val="1E3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9592" y="2492896"/>
            <a:ext cx="2592288" cy="80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 </a:t>
            </a:r>
            <a:r>
              <a:rPr lang="en-US" altLang="zh-TW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1043608" y="342960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51" y="332656"/>
            <a:ext cx="1091045" cy="383684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4644008" y="1196752"/>
            <a:ext cx="2329968" cy="4399344"/>
            <a:chOff x="4135872" y="1173362"/>
            <a:chExt cx="2329968" cy="4399344"/>
          </a:xfrm>
        </p:grpSpPr>
        <p:sp>
          <p:nvSpPr>
            <p:cNvPr id="15" name="矩形 14"/>
            <p:cNvSpPr/>
            <p:nvPr/>
          </p:nvSpPr>
          <p:spPr>
            <a:xfrm>
              <a:off x="4135872" y="1173362"/>
              <a:ext cx="648072" cy="648072"/>
            </a:xfrm>
            <a:prstGeom prst="rect">
              <a:avLst/>
            </a:prstGeom>
            <a:solidFill>
              <a:srgbClr val="1E344E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145984" y="3668204"/>
              <a:ext cx="648072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03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137862" y="4924634"/>
              <a:ext cx="648072" cy="648072"/>
            </a:xfrm>
            <a:prstGeom prst="rect">
              <a:avLst/>
            </a:prstGeom>
            <a:solidFill>
              <a:srgbClr val="FAC674"/>
            </a:solidFill>
            <a:ln>
              <a:solidFill>
                <a:srgbClr val="FAC674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04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145984" y="2420888"/>
              <a:ext cx="648072" cy="648072"/>
            </a:xfrm>
            <a:prstGeom prst="rect">
              <a:avLst/>
            </a:prstGeom>
            <a:solidFill>
              <a:srgbClr val="006794"/>
            </a:solidFill>
            <a:ln>
              <a:solidFill>
                <a:srgbClr val="006794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02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015960" y="1245370"/>
              <a:ext cx="141577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專案目的</a:t>
              </a:r>
            </a:p>
            <a:p>
              <a:endParaRPr lang="zh-TW" altLang="en-US" u="sng" dirty="0">
                <a:latin typeface="+mj-ea"/>
                <a:ea typeface="+mj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32236" y="251409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解決方法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5050068" y="3742765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結果比較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004048" y="4979838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後續規劃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276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116632"/>
            <a:ext cx="2606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Method4 </a:t>
            </a:r>
            <a:r>
              <a:rPr lang="zh-TW" altLang="en-US" sz="20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分</a:t>
            </a:r>
            <a:r>
              <a:rPr lang="zh-TW" altLang="en-US" sz="20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析與改善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67" y="35872"/>
            <a:ext cx="505384" cy="50538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592851" y="610995"/>
            <a:ext cx="5907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特殊同心圓影像檢測</a:t>
            </a:r>
            <a:r>
              <a:rPr lang="en-US" altLang="zh-TW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Method4</a:t>
            </a:r>
            <a:r>
              <a:rPr lang="zh-TW" altLang="en-US" sz="1400" b="1" u="sng" dirty="0">
                <a:solidFill>
                  <a:schemeClr val="tx1"/>
                </a:solidFill>
                <a:latin typeface="+mj-ea"/>
                <a:ea typeface="+mj-ea"/>
              </a:rPr>
              <a:t>是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否</a:t>
            </a:r>
            <a:r>
              <a:rPr lang="zh-TW" altLang="en-US" sz="1400" b="1" u="sng" dirty="0">
                <a:solidFill>
                  <a:schemeClr val="tx1"/>
                </a:solidFill>
                <a:latin typeface="+mj-ea"/>
                <a:ea typeface="+mj-ea"/>
              </a:rPr>
              <a:t>完善</a:t>
            </a:r>
            <a:endParaRPr lang="en-US" altLang="zh-TW" sz="1400" b="1" u="sng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影像由</a:t>
            </a:r>
            <a:r>
              <a:rPr lang="en-US" altLang="zh-TW" sz="1400" b="1" u="sng" dirty="0" smtClean="0">
                <a:solidFill>
                  <a:srgbClr val="C00000"/>
                </a:solidFill>
                <a:latin typeface="+mj-ea"/>
                <a:ea typeface="+mj-ea"/>
              </a:rPr>
              <a:t>Cell</a:t>
            </a:r>
            <a:r>
              <a:rPr lang="en-US" altLang="zh-TW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u="sng" dirty="0">
                <a:solidFill>
                  <a:schemeClr val="tx1"/>
                </a:solidFill>
                <a:latin typeface="+mj-ea"/>
                <a:ea typeface="+mj-ea"/>
              </a:rPr>
              <a:t>於</a:t>
            </a:r>
            <a:r>
              <a:rPr lang="zh-TW" altLang="en-US" sz="1400" b="1" u="sng" dirty="0">
                <a:solidFill>
                  <a:srgbClr val="C00000"/>
                </a:solidFill>
                <a:latin typeface="+mj-ea"/>
                <a:ea typeface="+mj-ea"/>
              </a:rPr>
              <a:t>旋轉塗</a:t>
            </a:r>
            <a:r>
              <a:rPr lang="zh-TW" altLang="en-US" sz="1400" b="1" u="sng" dirty="0" smtClean="0">
                <a:solidFill>
                  <a:srgbClr val="C00000"/>
                </a:solidFill>
                <a:latin typeface="+mj-ea"/>
                <a:ea typeface="+mj-ea"/>
              </a:rPr>
              <a:t>佈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u="sng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 遭</a:t>
            </a:r>
            <a:r>
              <a:rPr lang="zh-TW" altLang="en-US" sz="1400" b="1" u="sng" dirty="0" smtClean="0">
                <a:solidFill>
                  <a:srgbClr val="C00000"/>
                </a:solidFill>
                <a:latin typeface="+mj-ea"/>
                <a:ea typeface="+mj-ea"/>
              </a:rPr>
              <a:t>靜</a:t>
            </a:r>
            <a:r>
              <a:rPr lang="zh-TW" altLang="en-US" sz="1400" b="1" u="sng" dirty="0">
                <a:solidFill>
                  <a:srgbClr val="C00000"/>
                </a:solidFill>
                <a:latin typeface="+mj-ea"/>
                <a:ea typeface="+mj-ea"/>
              </a:rPr>
              <a:t>電</a:t>
            </a:r>
            <a:r>
              <a:rPr lang="zh-TW" altLang="en-US" sz="1400" b="1" u="sng" dirty="0" smtClean="0">
                <a:solidFill>
                  <a:srgbClr val="C00000"/>
                </a:solidFill>
                <a:latin typeface="+mj-ea"/>
                <a:ea typeface="+mj-ea"/>
              </a:rPr>
              <a:t>炸傷 </a:t>
            </a:r>
            <a:r>
              <a:rPr lang="en-US" altLang="zh-TW" sz="1400" b="1" u="sng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 產</a:t>
            </a:r>
            <a:r>
              <a:rPr lang="zh-TW" altLang="en-US" sz="1400" b="1" u="sng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生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獨特</a:t>
            </a:r>
            <a:r>
              <a:rPr lang="zh-TW" altLang="en-US" sz="1400" b="1" u="sng" dirty="0" smtClean="0">
                <a:solidFill>
                  <a:srgbClr val="C00000"/>
                </a:solidFill>
                <a:latin typeface="+mj-ea"/>
                <a:ea typeface="+mj-ea"/>
              </a:rPr>
              <a:t>同</a:t>
            </a:r>
            <a:r>
              <a:rPr lang="zh-TW" altLang="en-US" sz="1400" b="1" u="sng" dirty="0">
                <a:solidFill>
                  <a:srgbClr val="C00000"/>
                </a:solidFill>
                <a:latin typeface="+mj-ea"/>
                <a:ea typeface="+mj-ea"/>
              </a:rPr>
              <a:t>心</a:t>
            </a:r>
            <a:r>
              <a:rPr lang="zh-TW" altLang="en-US" sz="1400" b="1" u="sng" dirty="0" smtClean="0">
                <a:solidFill>
                  <a:srgbClr val="C00000"/>
                </a:solidFill>
                <a:latin typeface="+mj-ea"/>
                <a:ea typeface="+mj-ea"/>
              </a:rPr>
              <a:t>圓</a:t>
            </a:r>
            <a:endParaRPr lang="en-US" altLang="zh-TW" sz="1400" b="1" u="sng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b="1" u="sng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Cell 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規格 </a:t>
            </a:r>
            <a:r>
              <a:rPr lang="en-US" altLang="zh-TW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3072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 * </a:t>
            </a:r>
            <a:r>
              <a:rPr lang="en-US" altLang="zh-TW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3072</a:t>
            </a:r>
            <a:r>
              <a:rPr lang="zh-TW" altLang="en-US" sz="1400" b="1" u="sng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en-US" altLang="zh-TW" sz="1400" b="1" u="sng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32040" y="232355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結果比較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380541" y="1170157"/>
            <a:ext cx="8643772" cy="3075357"/>
            <a:chOff x="472212" y="1090595"/>
            <a:chExt cx="8643772" cy="30753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212" y="1090595"/>
              <a:ext cx="2652025" cy="2862827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4698" y="1826281"/>
              <a:ext cx="1956487" cy="211200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623363" y="2213718"/>
              <a:ext cx="124807" cy="12480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54698" y="1818904"/>
              <a:ext cx="1963586" cy="20411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12" name="直線單箭頭接點 11"/>
            <p:cNvCxnSpPr>
              <a:stCxn id="8" idx="3"/>
            </p:cNvCxnSpPr>
            <p:nvPr/>
          </p:nvCxnSpPr>
          <p:spPr>
            <a:xfrm>
              <a:off x="1748170" y="2276122"/>
              <a:ext cx="2099429" cy="7264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9388" y="1558775"/>
              <a:ext cx="2205660" cy="2318772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3124238" y="3711262"/>
              <a:ext cx="615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(1)</a:t>
              </a:r>
              <a:endParaRPr lang="zh-TW" altLang="en-US" sz="12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818284" y="3690271"/>
              <a:ext cx="538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(2)</a:t>
              </a:r>
              <a:endParaRPr lang="zh-TW" altLang="en-US" sz="12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8577054" y="3674672"/>
              <a:ext cx="538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(3)</a:t>
              </a:r>
              <a:endParaRPr lang="zh-TW" altLang="en-US" sz="12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94769" y="3888953"/>
              <a:ext cx="18101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由</a:t>
              </a:r>
              <a:r>
                <a:rPr lang="en-US" altLang="zh-TW" sz="1200" b="1" dirty="0">
                  <a:solidFill>
                    <a:schemeClr val="tx1"/>
                  </a:solidFill>
                  <a:latin typeface="+mj-ea"/>
                  <a:ea typeface="+mj-ea"/>
                </a:rPr>
                <a:t>method4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演算法處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理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77605" y="4768644"/>
            <a:ext cx="4287732" cy="1417301"/>
            <a:chOff x="237255" y="4550293"/>
            <a:chExt cx="4897436" cy="1618837"/>
          </a:xfrm>
        </p:grpSpPr>
        <p:grpSp>
          <p:nvGrpSpPr>
            <p:cNvPr id="19" name="群組 18"/>
            <p:cNvGrpSpPr/>
            <p:nvPr/>
          </p:nvGrpSpPr>
          <p:grpSpPr>
            <a:xfrm>
              <a:off x="237255" y="5013176"/>
              <a:ext cx="730119" cy="730119"/>
              <a:chOff x="676290" y="4639276"/>
              <a:chExt cx="980392" cy="980392"/>
            </a:xfrm>
          </p:grpSpPr>
          <p:sp>
            <p:nvSpPr>
              <p:cNvPr id="17" name="圓角矩形 16"/>
              <p:cNvSpPr/>
              <p:nvPr/>
            </p:nvSpPr>
            <p:spPr>
              <a:xfrm>
                <a:off x="676290" y="4639276"/>
                <a:ext cx="980392" cy="9803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166" y="4797152"/>
                <a:ext cx="664640" cy="664640"/>
              </a:xfrm>
              <a:prstGeom prst="rect">
                <a:avLst/>
              </a:prstGeom>
            </p:spPr>
          </p:pic>
        </p:grpSp>
        <p:sp>
          <p:nvSpPr>
            <p:cNvPr id="25" name="圓角矩形 24"/>
            <p:cNvSpPr/>
            <p:nvPr/>
          </p:nvSpPr>
          <p:spPr>
            <a:xfrm>
              <a:off x="1566610" y="4550293"/>
              <a:ext cx="3568081" cy="6116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u"/>
              </a:pP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連續缺陷像素</a:t>
              </a:r>
              <a:r>
                <a:rPr lang="en-US" altLang="zh-TW" sz="1600" b="1" dirty="0">
                  <a:solidFill>
                    <a:schemeClr val="tx1"/>
                  </a:solidFill>
                  <a:latin typeface="+mj-ea"/>
                  <a:ea typeface="+mj-ea"/>
                </a:rPr>
                <a:t>(defect pixel)</a:t>
              </a:r>
              <a:endParaRPr lang="zh-TW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1566609" y="5557435"/>
              <a:ext cx="3568082" cy="611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p"/>
              </a:pP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缺乏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溢位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保護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機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制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(overflow)</a:t>
              </a:r>
              <a:endParaRPr lang="zh-TW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28" name="直線接點 27"/>
            <p:cNvCxnSpPr>
              <a:stCxn id="25" idx="1"/>
            </p:cNvCxnSpPr>
            <p:nvPr/>
          </p:nvCxnSpPr>
          <p:spPr>
            <a:xfrm flipH="1">
              <a:off x="967375" y="4856140"/>
              <a:ext cx="599236" cy="52209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>
              <a:stCxn id="26" idx="1"/>
            </p:cNvCxnSpPr>
            <p:nvPr/>
          </p:nvCxnSpPr>
          <p:spPr>
            <a:xfrm flipH="1" flipV="1">
              <a:off x="967374" y="5378237"/>
              <a:ext cx="599236" cy="48504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4820883" y="5569496"/>
            <a:ext cx="372249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靜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電炸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傷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部分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en-US" altLang="zh-TW" sz="1400" b="1" dirty="0" smtClean="0">
                <a:solidFill>
                  <a:srgbClr val="C0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像素接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近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極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值</a:t>
            </a:r>
            <a:r>
              <a:rPr lang="en-US" altLang="zh-TW" sz="1400" b="1" dirty="0" smtClean="0">
                <a:solidFill>
                  <a:srgbClr val="C00000"/>
                </a:solidFill>
                <a:latin typeface="+mn-ea"/>
                <a:ea typeface="+mn-ea"/>
              </a:rPr>
              <a:t>0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TW" sz="14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Method4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補償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小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於零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像素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 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溢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位產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生</a:t>
            </a:r>
            <a:endParaRPr lang="en-US" altLang="zh-TW" sz="1400" b="1" dirty="0" smtClean="0">
              <a:solidFill>
                <a:srgbClr val="C00000"/>
              </a:solidFill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TW" sz="14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圖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(3)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中白色點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溢位像素</a:t>
            </a:r>
            <a:endParaRPr lang="zh-TW" altLang="en-US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TW" sz="1400" b="1" dirty="0" smtClean="0">
              <a:solidFill>
                <a:srgbClr val="C00000"/>
              </a:solidFill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TW" sz="14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TW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4817699" y="4538173"/>
            <a:ext cx="362791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方法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處理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ADC noise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 區塊取中位數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TW" sz="1400" b="1" dirty="0" smtClean="0">
              <a:solidFill>
                <a:srgbClr val="C00000"/>
              </a:solidFill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連續缺陷像素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 中位數遭缺陷像素取代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09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ADC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346" y="980146"/>
            <a:ext cx="2175964" cy="234206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5482688" y="1353497"/>
            <a:ext cx="72008" cy="720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65" name="弧形 64"/>
          <p:cNvSpPr/>
          <p:nvPr/>
        </p:nvSpPr>
        <p:spPr>
          <a:xfrm rot="16560653">
            <a:off x="2959240" y="1566101"/>
            <a:ext cx="1423280" cy="293198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6" name="弧形 65"/>
          <p:cNvSpPr/>
          <p:nvPr/>
        </p:nvSpPr>
        <p:spPr>
          <a:xfrm rot="5039347" flipV="1">
            <a:off x="2965276" y="2451565"/>
            <a:ext cx="1423280" cy="293198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7" name="文字方塊 66"/>
          <p:cNvSpPr txBox="1"/>
          <p:nvPr/>
        </p:nvSpPr>
        <p:spPr>
          <a:xfrm>
            <a:off x="3033342" y="1989005"/>
            <a:ext cx="742489" cy="324350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弧形 67"/>
          <p:cNvSpPr/>
          <p:nvPr/>
        </p:nvSpPr>
        <p:spPr>
          <a:xfrm rot="21239347" flipH="1">
            <a:off x="3742777" y="743627"/>
            <a:ext cx="1482451" cy="2931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9" name="弧形 68"/>
          <p:cNvSpPr/>
          <p:nvPr/>
        </p:nvSpPr>
        <p:spPr>
          <a:xfrm rot="360653">
            <a:off x="4414232" y="731558"/>
            <a:ext cx="1482451" cy="2931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70" name="文字方塊 69"/>
          <p:cNvSpPr txBox="1"/>
          <p:nvPr/>
        </p:nvSpPr>
        <p:spPr>
          <a:xfrm>
            <a:off x="4390262" y="614420"/>
            <a:ext cx="835283" cy="324350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單箭頭接點 28"/>
          <p:cNvCxnSpPr>
            <a:stCxn id="27" idx="3"/>
          </p:cNvCxnSpPr>
          <p:nvPr/>
        </p:nvCxnSpPr>
        <p:spPr>
          <a:xfrm>
            <a:off x="5554696" y="1389501"/>
            <a:ext cx="1195631" cy="36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-29322" y="708885"/>
            <a:ext cx="2987824" cy="2678684"/>
            <a:chOff x="200780" y="622883"/>
            <a:chExt cx="3232598" cy="2898132"/>
          </a:xfrm>
        </p:grpSpPr>
        <p:sp>
          <p:nvSpPr>
            <p:cNvPr id="8" name="矩形 7"/>
            <p:cNvSpPr/>
            <p:nvPr/>
          </p:nvSpPr>
          <p:spPr>
            <a:xfrm>
              <a:off x="1055168" y="1079894"/>
              <a:ext cx="2378210" cy="24312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1079092" y="622883"/>
              <a:ext cx="2330362" cy="457011"/>
              <a:chOff x="-322689" y="3633295"/>
              <a:chExt cx="3212081" cy="603607"/>
            </a:xfrm>
          </p:grpSpPr>
          <p:sp>
            <p:nvSpPr>
              <p:cNvPr id="10" name="弧形 9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1" name="弧形 10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642894" y="3633295"/>
                <a:ext cx="1245643" cy="463488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384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 rot="16200000">
              <a:off x="-500395" y="1877235"/>
              <a:ext cx="2237346" cy="834995"/>
              <a:chOff x="-322689" y="3134063"/>
              <a:chExt cx="3212081" cy="1102839"/>
            </a:xfrm>
          </p:grpSpPr>
          <p:sp>
            <p:nvSpPr>
              <p:cNvPr id="14" name="弧形 13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5" name="弧形 14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 rot="5400000">
                <a:off x="716965" y="3412659"/>
                <a:ext cx="1060998" cy="50380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7" name="直線接點 16"/>
            <p:cNvCxnSpPr/>
            <p:nvPr/>
          </p:nvCxnSpPr>
          <p:spPr>
            <a:xfrm>
              <a:off x="1213254" y="1079894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H="1">
              <a:off x="1358404" y="1089758"/>
              <a:ext cx="13064" cy="24123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1522592" y="1089758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1652724" y="1937195"/>
              <a:ext cx="1634132" cy="55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3000639" y="1089758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3143480" y="1075688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3286856" y="1079893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539" y="938770"/>
            <a:ext cx="2227940" cy="2342193"/>
          </a:xfrm>
          <a:prstGeom prst="rect">
            <a:avLst/>
          </a:prstGeom>
        </p:spPr>
      </p:pic>
      <p:grpSp>
        <p:nvGrpSpPr>
          <p:cNvPr id="34" name="群組 33"/>
          <p:cNvGrpSpPr/>
          <p:nvPr/>
        </p:nvGrpSpPr>
        <p:grpSpPr>
          <a:xfrm>
            <a:off x="6460738" y="3192532"/>
            <a:ext cx="269305" cy="142712"/>
            <a:chOff x="6604086" y="1156731"/>
            <a:chExt cx="269305" cy="142712"/>
          </a:xfrm>
        </p:grpSpPr>
        <p:sp>
          <p:nvSpPr>
            <p:cNvPr id="32" name="弧形 31"/>
            <p:cNvSpPr/>
            <p:nvPr/>
          </p:nvSpPr>
          <p:spPr>
            <a:xfrm>
              <a:off x="6715865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弧形 32"/>
            <p:cNvSpPr/>
            <p:nvPr/>
          </p:nvSpPr>
          <p:spPr>
            <a:xfrm flipH="1">
              <a:off x="6604086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6539498" y="3057811"/>
            <a:ext cx="99104" cy="146379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6739284" y="3057811"/>
            <a:ext cx="269305" cy="277433"/>
            <a:chOff x="6703626" y="3346835"/>
            <a:chExt cx="269305" cy="277433"/>
          </a:xfrm>
        </p:grpSpPr>
        <p:grpSp>
          <p:nvGrpSpPr>
            <p:cNvPr id="36" name="群組 35"/>
            <p:cNvGrpSpPr/>
            <p:nvPr/>
          </p:nvGrpSpPr>
          <p:grpSpPr>
            <a:xfrm>
              <a:off x="6703626" y="3481556"/>
              <a:ext cx="269305" cy="142712"/>
              <a:chOff x="6604086" y="1156731"/>
              <a:chExt cx="269305" cy="142712"/>
            </a:xfrm>
          </p:grpSpPr>
          <p:sp>
            <p:nvSpPr>
              <p:cNvPr id="37" name="弧形 36"/>
              <p:cNvSpPr/>
              <p:nvPr/>
            </p:nvSpPr>
            <p:spPr>
              <a:xfrm>
                <a:off x="6715865" y="1156731"/>
                <a:ext cx="157526" cy="142712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弧形 37"/>
              <p:cNvSpPr/>
              <p:nvPr/>
            </p:nvSpPr>
            <p:spPr>
              <a:xfrm flipH="1">
                <a:off x="6604086" y="1156731"/>
                <a:ext cx="157526" cy="142712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9" name="文字方塊 38"/>
            <p:cNvSpPr txBox="1"/>
            <p:nvPr/>
          </p:nvSpPr>
          <p:spPr>
            <a:xfrm>
              <a:off x="6782386" y="3346835"/>
              <a:ext cx="99104" cy="146379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zh-TW" altLang="en-US" sz="5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7019473" y="3192532"/>
            <a:ext cx="269305" cy="142712"/>
            <a:chOff x="6604086" y="1156731"/>
            <a:chExt cx="269305" cy="142712"/>
          </a:xfrm>
        </p:grpSpPr>
        <p:sp>
          <p:nvSpPr>
            <p:cNvPr id="42" name="弧形 41"/>
            <p:cNvSpPr/>
            <p:nvPr/>
          </p:nvSpPr>
          <p:spPr>
            <a:xfrm>
              <a:off x="6715865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弧形 42"/>
            <p:cNvSpPr/>
            <p:nvPr/>
          </p:nvSpPr>
          <p:spPr>
            <a:xfrm flipH="1">
              <a:off x="6604086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4" name="文字方塊 43"/>
          <p:cNvSpPr txBox="1"/>
          <p:nvPr/>
        </p:nvSpPr>
        <p:spPr>
          <a:xfrm>
            <a:off x="7098233" y="3057811"/>
            <a:ext cx="99104" cy="146379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7286981" y="3179503"/>
            <a:ext cx="269305" cy="142712"/>
            <a:chOff x="6604086" y="1156731"/>
            <a:chExt cx="269305" cy="142712"/>
          </a:xfrm>
        </p:grpSpPr>
        <p:sp>
          <p:nvSpPr>
            <p:cNvPr id="46" name="弧形 45"/>
            <p:cNvSpPr/>
            <p:nvPr/>
          </p:nvSpPr>
          <p:spPr>
            <a:xfrm>
              <a:off x="6715865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弧形 46"/>
            <p:cNvSpPr/>
            <p:nvPr/>
          </p:nvSpPr>
          <p:spPr>
            <a:xfrm flipH="1">
              <a:off x="6604086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7365741" y="3044782"/>
            <a:ext cx="99104" cy="146379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7561408" y="3186919"/>
            <a:ext cx="269305" cy="142712"/>
            <a:chOff x="6604086" y="1156731"/>
            <a:chExt cx="269305" cy="142712"/>
          </a:xfrm>
        </p:grpSpPr>
        <p:sp>
          <p:nvSpPr>
            <p:cNvPr id="50" name="弧形 49"/>
            <p:cNvSpPr/>
            <p:nvPr/>
          </p:nvSpPr>
          <p:spPr>
            <a:xfrm>
              <a:off x="6715865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弧形 50"/>
            <p:cNvSpPr/>
            <p:nvPr/>
          </p:nvSpPr>
          <p:spPr>
            <a:xfrm flipH="1">
              <a:off x="6604086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7640168" y="3052198"/>
            <a:ext cx="99104" cy="146379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7831478" y="3186919"/>
            <a:ext cx="269305" cy="142712"/>
            <a:chOff x="6604086" y="1156731"/>
            <a:chExt cx="269305" cy="142712"/>
          </a:xfrm>
        </p:grpSpPr>
        <p:sp>
          <p:nvSpPr>
            <p:cNvPr id="54" name="弧形 53"/>
            <p:cNvSpPr/>
            <p:nvPr/>
          </p:nvSpPr>
          <p:spPr>
            <a:xfrm>
              <a:off x="6715865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弧形 54"/>
            <p:cNvSpPr/>
            <p:nvPr/>
          </p:nvSpPr>
          <p:spPr>
            <a:xfrm flipH="1">
              <a:off x="6604086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/>
          <p:cNvSpPr txBox="1"/>
          <p:nvPr/>
        </p:nvSpPr>
        <p:spPr>
          <a:xfrm>
            <a:off x="7910238" y="3052198"/>
            <a:ext cx="99104" cy="146379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7" name="群組 56"/>
          <p:cNvGrpSpPr/>
          <p:nvPr/>
        </p:nvGrpSpPr>
        <p:grpSpPr>
          <a:xfrm>
            <a:off x="8101165" y="3186919"/>
            <a:ext cx="269305" cy="142712"/>
            <a:chOff x="6604086" y="1156731"/>
            <a:chExt cx="269305" cy="142712"/>
          </a:xfrm>
        </p:grpSpPr>
        <p:sp>
          <p:nvSpPr>
            <p:cNvPr id="58" name="弧形 57"/>
            <p:cNvSpPr/>
            <p:nvPr/>
          </p:nvSpPr>
          <p:spPr>
            <a:xfrm>
              <a:off x="6715865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弧形 58"/>
            <p:cNvSpPr/>
            <p:nvPr/>
          </p:nvSpPr>
          <p:spPr>
            <a:xfrm flipH="1">
              <a:off x="6604086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8179925" y="3052198"/>
            <a:ext cx="99104" cy="146379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8370470" y="3197634"/>
            <a:ext cx="269305" cy="142712"/>
            <a:chOff x="6604086" y="1156731"/>
            <a:chExt cx="269305" cy="142712"/>
          </a:xfrm>
        </p:grpSpPr>
        <p:sp>
          <p:nvSpPr>
            <p:cNvPr id="62" name="弧形 61"/>
            <p:cNvSpPr/>
            <p:nvPr/>
          </p:nvSpPr>
          <p:spPr>
            <a:xfrm>
              <a:off x="6715865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弧形 62"/>
            <p:cNvSpPr/>
            <p:nvPr/>
          </p:nvSpPr>
          <p:spPr>
            <a:xfrm flipH="1">
              <a:off x="6604086" y="1156731"/>
              <a:ext cx="157526" cy="14271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文字方塊 63"/>
          <p:cNvSpPr txBox="1"/>
          <p:nvPr/>
        </p:nvSpPr>
        <p:spPr>
          <a:xfrm>
            <a:off x="8449230" y="3062913"/>
            <a:ext cx="99104" cy="146379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8642918" y="301095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endParaRPr lang="zh-TW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6758834" y="229586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群組 83"/>
          <p:cNvGrpSpPr/>
          <p:nvPr/>
        </p:nvGrpSpPr>
        <p:grpSpPr>
          <a:xfrm>
            <a:off x="667686" y="4012700"/>
            <a:ext cx="8197725" cy="2434734"/>
            <a:chOff x="657010" y="3729338"/>
            <a:chExt cx="8197725" cy="2434734"/>
          </a:xfrm>
        </p:grpSpPr>
        <p:grpSp>
          <p:nvGrpSpPr>
            <p:cNvPr id="85" name="群組 84"/>
            <p:cNvGrpSpPr/>
            <p:nvPr/>
          </p:nvGrpSpPr>
          <p:grpSpPr>
            <a:xfrm>
              <a:off x="657010" y="3729338"/>
              <a:ext cx="817173" cy="2434734"/>
              <a:chOff x="3810157" y="220527"/>
              <a:chExt cx="817173" cy="2434734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3810158" y="515719"/>
                <a:ext cx="230693" cy="21395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grpSp>
            <p:nvGrpSpPr>
              <p:cNvPr id="114" name="群組 113"/>
              <p:cNvGrpSpPr/>
              <p:nvPr/>
            </p:nvGrpSpPr>
            <p:grpSpPr>
              <a:xfrm>
                <a:off x="3810157" y="220527"/>
                <a:ext cx="817173" cy="2433838"/>
                <a:chOff x="3810157" y="220527"/>
                <a:chExt cx="817173" cy="2433838"/>
              </a:xfrm>
            </p:grpSpPr>
            <p:sp>
              <p:nvSpPr>
                <p:cNvPr id="115" name="弧形 114"/>
                <p:cNvSpPr/>
                <p:nvPr/>
              </p:nvSpPr>
              <p:spPr>
                <a:xfrm>
                  <a:off x="3925504" y="458046"/>
                  <a:ext cx="115346" cy="115346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6" name="弧形 115"/>
                <p:cNvSpPr/>
                <p:nvPr/>
              </p:nvSpPr>
              <p:spPr>
                <a:xfrm flipH="1">
                  <a:off x="3810157" y="458046"/>
                  <a:ext cx="115346" cy="115346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7" name="文字方塊 116"/>
                <p:cNvSpPr txBox="1"/>
                <p:nvPr/>
              </p:nvSpPr>
              <p:spPr>
                <a:xfrm>
                  <a:off x="3822342" y="220527"/>
                  <a:ext cx="206322" cy="295192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8</a:t>
                  </a:r>
                  <a:endParaRPr lang="zh-TW" altLang="en-US" sz="1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8" name="弧形 117"/>
                <p:cNvSpPr/>
                <p:nvPr/>
              </p:nvSpPr>
              <p:spPr>
                <a:xfrm rot="5760653">
                  <a:off x="3527853" y="1939162"/>
                  <a:ext cx="1186072" cy="24433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19" name="弧形 118"/>
                <p:cNvSpPr/>
                <p:nvPr/>
              </p:nvSpPr>
              <p:spPr>
                <a:xfrm rot="5039347" flipH="1">
                  <a:off x="3529537" y="994130"/>
                  <a:ext cx="1186072" cy="24433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20" name="文字方塊 119"/>
                <p:cNvSpPr txBox="1"/>
                <p:nvPr/>
              </p:nvSpPr>
              <p:spPr>
                <a:xfrm flipH="1">
                  <a:off x="4008586" y="1460155"/>
                  <a:ext cx="618744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3072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cxnSp>
          <p:nvCxnSpPr>
            <p:cNvPr id="86" name="直線單箭頭接點 85"/>
            <p:cNvCxnSpPr/>
            <p:nvPr/>
          </p:nvCxnSpPr>
          <p:spPr>
            <a:xfrm flipV="1">
              <a:off x="1512456" y="5048776"/>
              <a:ext cx="1881818" cy="12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3680457" y="4796489"/>
              <a:ext cx="504574" cy="5045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1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*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1</a:t>
              </a:r>
              <a:endParaRPr lang="zh-TW" altLang="en-US" sz="16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1470853" y="4761045"/>
              <a:ext cx="199570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沒有被標記的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pixel</a:t>
              </a:r>
            </a:p>
            <a:p>
              <a:endPara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減去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mean of none marked</a:t>
              </a:r>
              <a:endParaRPr lang="en-US" altLang="zh-TW" sz="1600" dirty="0" smtClean="0"/>
            </a:p>
          </p:txBody>
        </p:sp>
        <p:cxnSp>
          <p:nvCxnSpPr>
            <p:cNvPr id="89" name="直線單箭頭接點 88"/>
            <p:cNvCxnSpPr/>
            <p:nvPr/>
          </p:nvCxnSpPr>
          <p:spPr>
            <a:xfrm flipV="1">
              <a:off x="4440536" y="5036425"/>
              <a:ext cx="1881818" cy="12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字方塊 89"/>
            <p:cNvSpPr txBox="1"/>
            <p:nvPr/>
          </p:nvSpPr>
          <p:spPr>
            <a:xfrm>
              <a:off x="4398933" y="4748694"/>
              <a:ext cx="199570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每個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block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都以相同方法操作</a:t>
              </a:r>
              <a:endPara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即可以消去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ADC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noise</a:t>
              </a:r>
            </a:p>
          </p:txBody>
        </p:sp>
        <p:grpSp>
          <p:nvGrpSpPr>
            <p:cNvPr id="91" name="群組 90"/>
            <p:cNvGrpSpPr/>
            <p:nvPr/>
          </p:nvGrpSpPr>
          <p:grpSpPr>
            <a:xfrm>
              <a:off x="6364869" y="3851447"/>
              <a:ext cx="2489866" cy="2232248"/>
              <a:chOff x="794126" y="1566625"/>
              <a:chExt cx="3232598" cy="2898132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1648514" y="2023636"/>
                <a:ext cx="2378210" cy="24312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8" name="群組 97"/>
              <p:cNvGrpSpPr/>
              <p:nvPr/>
            </p:nvGrpSpPr>
            <p:grpSpPr>
              <a:xfrm>
                <a:off x="1672438" y="1566625"/>
                <a:ext cx="2330362" cy="457011"/>
                <a:chOff x="-322689" y="3633295"/>
                <a:chExt cx="3212081" cy="603607"/>
              </a:xfrm>
            </p:grpSpPr>
            <p:sp>
              <p:nvSpPr>
                <p:cNvPr id="110" name="弧形 109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11" name="弧形 110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12" name="文字方塊 111"/>
                <p:cNvSpPr txBox="1"/>
                <p:nvPr/>
              </p:nvSpPr>
              <p:spPr>
                <a:xfrm>
                  <a:off x="642894" y="3633295"/>
                  <a:ext cx="1245643" cy="463488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384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99" name="群組 98"/>
              <p:cNvGrpSpPr/>
              <p:nvPr/>
            </p:nvGrpSpPr>
            <p:grpSpPr>
              <a:xfrm rot="16200000">
                <a:off x="92951" y="2820977"/>
                <a:ext cx="2237346" cy="834995"/>
                <a:chOff x="-322689" y="3134063"/>
                <a:chExt cx="3212081" cy="1102839"/>
              </a:xfrm>
            </p:grpSpPr>
            <p:sp>
              <p:nvSpPr>
                <p:cNvPr id="107" name="弧形 106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08" name="弧形 107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09" name="文字方塊 108"/>
                <p:cNvSpPr txBox="1"/>
                <p:nvPr/>
              </p:nvSpPr>
              <p:spPr>
                <a:xfrm rot="5400000">
                  <a:off x="716965" y="3412659"/>
                  <a:ext cx="1060998" cy="50380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3072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100" name="直線接點 99"/>
              <p:cNvCxnSpPr/>
              <p:nvPr/>
            </p:nvCxnSpPr>
            <p:spPr>
              <a:xfrm>
                <a:off x="1806600" y="2023636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/>
              <p:cNvCxnSpPr/>
              <p:nvPr/>
            </p:nvCxnSpPr>
            <p:spPr>
              <a:xfrm>
                <a:off x="1951750" y="2014565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/>
              <p:cNvCxnSpPr/>
              <p:nvPr/>
            </p:nvCxnSpPr>
            <p:spPr>
              <a:xfrm>
                <a:off x="2092368" y="2023636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矩形 102"/>
              <p:cNvSpPr/>
              <p:nvPr/>
            </p:nvSpPr>
            <p:spPr>
              <a:xfrm>
                <a:off x="2222964" y="2964605"/>
                <a:ext cx="1348102" cy="434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400" spc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直線接點 103"/>
              <p:cNvCxnSpPr/>
              <p:nvPr/>
            </p:nvCxnSpPr>
            <p:spPr>
              <a:xfrm>
                <a:off x="3593985" y="2033500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/>
              <p:cNvCxnSpPr/>
              <p:nvPr/>
            </p:nvCxnSpPr>
            <p:spPr>
              <a:xfrm>
                <a:off x="3736826" y="2019430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/>
              <p:nvPr/>
            </p:nvCxnSpPr>
            <p:spPr>
              <a:xfrm>
                <a:off x="3880202" y="2023635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矩形 91"/>
            <p:cNvSpPr/>
            <p:nvPr/>
          </p:nvSpPr>
          <p:spPr>
            <a:xfrm>
              <a:off x="711540" y="5904262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778247" y="5559313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711540" y="4101014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757716" y="4738001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693381" y="5067368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cxnSp>
        <p:nvCxnSpPr>
          <p:cNvPr id="25" name="弧形接點 24"/>
          <p:cNvCxnSpPr/>
          <p:nvPr/>
        </p:nvCxnSpPr>
        <p:spPr>
          <a:xfrm rot="5400000">
            <a:off x="-374703" y="4183700"/>
            <a:ext cx="2152328" cy="218506"/>
          </a:xfrm>
          <a:prstGeom prst="curvedConnector4">
            <a:avLst>
              <a:gd name="adj1" fmla="val 25148"/>
              <a:gd name="adj2" fmla="val 20462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689163" y="6616594"/>
            <a:ext cx="60480" cy="60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749643" y="6507956"/>
            <a:ext cx="25234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marked point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事先</a:t>
            </a:r>
            <a:r>
              <a:rPr lang="zh-TW" altLang="en-US" sz="11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標記缺陷像素</a:t>
            </a:r>
            <a:endParaRPr lang="zh-TW" altLang="en-US" sz="11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71175" y="5625686"/>
            <a:ext cx="126669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當個 </a:t>
            </a: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endParaRPr lang="en-US" altLang="zh-TW" sz="11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無標記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素平均</a:t>
            </a:r>
            <a:endParaRPr lang="en-US" altLang="zh-TW" sz="1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/>
          </a:p>
        </p:txBody>
      </p:sp>
      <p:pic>
        <p:nvPicPr>
          <p:cNvPr id="125" name="圖片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96" y="3572075"/>
            <a:ext cx="442297" cy="442297"/>
          </a:xfrm>
          <a:prstGeom prst="rect">
            <a:avLst/>
          </a:prstGeom>
        </p:spPr>
      </p:pic>
      <p:sp>
        <p:nvSpPr>
          <p:cNvPr id="126" name="文字方塊 125"/>
          <p:cNvSpPr txBox="1"/>
          <p:nvPr/>
        </p:nvSpPr>
        <p:spPr>
          <a:xfrm>
            <a:off x="4939468" y="3512365"/>
            <a:ext cx="35405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 noise </a:t>
            </a: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 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每 </a:t>
            </a:r>
            <a:r>
              <a:rPr lang="en-US" altLang="zh-TW" sz="11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8</a:t>
            </a:r>
            <a:r>
              <a:rPr lang="zh-TW" altLang="en-US" sz="11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個像素色階</a:t>
            </a:r>
            <a:r>
              <a:rPr lang="zh-TW" altLang="en-US" sz="11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變</a:t>
            </a:r>
            <a:r>
              <a:rPr lang="zh-TW" altLang="en-US" sz="11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化</a:t>
            </a:r>
            <a:endParaRPr lang="en-US" altLang="zh-TW" sz="11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TW" sz="11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3072/8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分成 </a:t>
            </a:r>
            <a:r>
              <a:rPr lang="en-US" altLang="zh-TW" sz="11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384</a:t>
            </a:r>
            <a:r>
              <a:rPr lang="zh-TW" altLang="en-US" sz="11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個區塊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做補償</a:t>
            </a:r>
            <a:endParaRPr lang="en-US" altLang="zh-TW" sz="11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8644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Gate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2556" y="1332735"/>
            <a:ext cx="1831785" cy="18726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940983" y="870672"/>
            <a:ext cx="1794931" cy="462064"/>
            <a:chOff x="-322689" y="3444574"/>
            <a:chExt cx="3212081" cy="792328"/>
          </a:xfrm>
        </p:grpSpPr>
        <p:sp>
          <p:nvSpPr>
            <p:cNvPr id="21" name="弧形 20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2" name="弧形 21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59238" y="3444574"/>
              <a:ext cx="1245643" cy="463487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1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3072/N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 rot="16200000">
            <a:off x="-275596" y="1946876"/>
            <a:ext cx="1723286" cy="643144"/>
            <a:chOff x="-322689" y="3134063"/>
            <a:chExt cx="3212081" cy="1102839"/>
          </a:xfrm>
        </p:grpSpPr>
        <p:sp>
          <p:nvSpPr>
            <p:cNvPr id="18" name="弧形 17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9" name="弧形 18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0" name="文字方塊 19"/>
            <p:cNvSpPr txBox="1"/>
            <p:nvPr/>
          </p:nvSpPr>
          <p:spPr>
            <a:xfrm rot="5400000">
              <a:off x="716965" y="3412659"/>
              <a:ext cx="1060998" cy="503806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3072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25984" y="134321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14087" y="1332577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9212" y="148577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9211" y="1638485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9211" y="178290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14087" y="148872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8467" y="1332883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 rot="5400000">
            <a:off x="767134" y="2446940"/>
            <a:ext cx="1038358" cy="334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 smtClean="0">
                <a:solidFill>
                  <a:schemeClr val="tx1"/>
                </a:solidFill>
              </a:rPr>
              <a:t>………</a:t>
            </a:r>
            <a:endParaRPr lang="zh-TW" altLang="en-US" sz="1400" spc="6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1149678" y="2147954"/>
            <a:ext cx="1210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…………</a:t>
            </a:r>
            <a:endParaRPr lang="zh-TW" altLang="en-US" sz="1400" spc="600" dirty="0">
              <a:solidFill>
                <a:schemeClr val="tx1"/>
              </a:solidFill>
            </a:endParaRPr>
          </a:p>
          <a:p>
            <a:endParaRPr lang="zh-TW" altLang="en-US" sz="1400" spc="6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5659" y="131250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</a:t>
            </a:r>
            <a:endParaRPr lang="zh-TW" altLang="en-US" sz="2400" spc="6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1774538" y="2077093"/>
            <a:ext cx="1210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…………</a:t>
            </a:r>
            <a:endParaRPr lang="zh-TW" altLang="en-US" sz="1400" spc="600" dirty="0">
              <a:solidFill>
                <a:schemeClr val="tx1"/>
              </a:solidFill>
            </a:endParaRPr>
          </a:p>
          <a:p>
            <a:endParaRPr lang="zh-TW" altLang="en-US" sz="1400" spc="600" dirty="0">
              <a:solidFill>
                <a:schemeClr val="tx1"/>
              </a:solidFill>
            </a:endParaRPr>
          </a:p>
        </p:txBody>
      </p:sp>
      <p:grpSp>
        <p:nvGrpSpPr>
          <p:cNvPr id="92" name="群組 91"/>
          <p:cNvGrpSpPr/>
          <p:nvPr/>
        </p:nvGrpSpPr>
        <p:grpSpPr>
          <a:xfrm>
            <a:off x="744803" y="3758597"/>
            <a:ext cx="1024340" cy="536164"/>
            <a:chOff x="3236752" y="756848"/>
            <a:chExt cx="1024340" cy="536164"/>
          </a:xfrm>
        </p:grpSpPr>
        <p:sp>
          <p:nvSpPr>
            <p:cNvPr id="93" name="弧形 92"/>
            <p:cNvSpPr/>
            <p:nvPr/>
          </p:nvSpPr>
          <p:spPr>
            <a:xfrm>
              <a:off x="3963898" y="926693"/>
              <a:ext cx="288032" cy="2596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/>
            <p:cNvGrpSpPr/>
            <p:nvPr/>
          </p:nvGrpSpPr>
          <p:grpSpPr>
            <a:xfrm>
              <a:off x="3236752" y="756848"/>
              <a:ext cx="1024340" cy="536164"/>
              <a:chOff x="3436973" y="735525"/>
              <a:chExt cx="1024340" cy="536164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3635896" y="1035213"/>
                <a:ext cx="825417" cy="2115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96" name="弧形 95"/>
              <p:cNvSpPr/>
              <p:nvPr/>
            </p:nvSpPr>
            <p:spPr>
              <a:xfrm flipH="1">
                <a:off x="3647517" y="905370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3684633" y="735525"/>
                <a:ext cx="696073" cy="270293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</a:p>
            </p:txBody>
          </p:sp>
          <p:sp>
            <p:nvSpPr>
              <p:cNvPr id="98" name="弧形 97"/>
              <p:cNvSpPr/>
              <p:nvPr/>
            </p:nvSpPr>
            <p:spPr>
              <a:xfrm rot="16200000">
                <a:off x="3580806" y="1037639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弧形 98"/>
              <p:cNvSpPr/>
              <p:nvPr/>
            </p:nvSpPr>
            <p:spPr>
              <a:xfrm rot="5400000" flipV="1">
                <a:off x="3580806" y="1143500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3436973" y="1035213"/>
                <a:ext cx="168437" cy="23647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p:cxnSp>
        <p:nvCxnSpPr>
          <p:cNvPr id="101" name="直線單箭頭接點 100"/>
          <p:cNvCxnSpPr/>
          <p:nvPr/>
        </p:nvCxnSpPr>
        <p:spPr>
          <a:xfrm>
            <a:off x="1978300" y="4150116"/>
            <a:ext cx="20769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群組 102"/>
          <p:cNvGrpSpPr/>
          <p:nvPr/>
        </p:nvGrpSpPr>
        <p:grpSpPr>
          <a:xfrm>
            <a:off x="1826982" y="3846748"/>
            <a:ext cx="2417650" cy="653805"/>
            <a:chOff x="7149933" y="3493152"/>
            <a:chExt cx="2417650" cy="653805"/>
          </a:xfrm>
        </p:grpSpPr>
        <p:sp>
          <p:nvSpPr>
            <p:cNvPr id="104" name="矩形 103"/>
            <p:cNvSpPr/>
            <p:nvPr/>
          </p:nvSpPr>
          <p:spPr>
            <a:xfrm>
              <a:off x="8176240" y="3863927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7149933" y="3493152"/>
              <a:ext cx="2417650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Minus Local Median of </a:t>
              </a:r>
              <a:r>
                <a:rPr lang="en-US" altLang="zh-TW" sz="12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endParaRPr lang="en-US" altLang="zh-TW" sz="12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  <a:p>
              <a:endParaRPr lang="en-US" altLang="zh-TW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4143859" y="3733625"/>
            <a:ext cx="1024340" cy="536164"/>
            <a:chOff x="3236752" y="756848"/>
            <a:chExt cx="1024340" cy="536164"/>
          </a:xfrm>
        </p:grpSpPr>
        <p:sp>
          <p:nvSpPr>
            <p:cNvPr id="108" name="弧形 107"/>
            <p:cNvSpPr/>
            <p:nvPr/>
          </p:nvSpPr>
          <p:spPr>
            <a:xfrm>
              <a:off x="3963898" y="926693"/>
              <a:ext cx="288032" cy="2596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9" name="群組 108"/>
            <p:cNvGrpSpPr/>
            <p:nvPr/>
          </p:nvGrpSpPr>
          <p:grpSpPr>
            <a:xfrm>
              <a:off x="3236752" y="756848"/>
              <a:ext cx="1024340" cy="536164"/>
              <a:chOff x="3436973" y="735525"/>
              <a:chExt cx="1024340" cy="536164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3635896" y="1035213"/>
                <a:ext cx="825417" cy="211504"/>
              </a:xfrm>
              <a:prstGeom prst="rect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11" name="弧形 110"/>
              <p:cNvSpPr/>
              <p:nvPr/>
            </p:nvSpPr>
            <p:spPr>
              <a:xfrm flipH="1">
                <a:off x="3647517" y="905370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文字方塊 111"/>
              <p:cNvSpPr txBox="1"/>
              <p:nvPr/>
            </p:nvSpPr>
            <p:spPr>
              <a:xfrm>
                <a:off x="3684633" y="735525"/>
                <a:ext cx="696073" cy="270293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</a:p>
            </p:txBody>
          </p:sp>
          <p:sp>
            <p:nvSpPr>
              <p:cNvPr id="113" name="弧形 112"/>
              <p:cNvSpPr/>
              <p:nvPr/>
            </p:nvSpPr>
            <p:spPr>
              <a:xfrm rot="16200000">
                <a:off x="3580806" y="1037639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弧形 113"/>
              <p:cNvSpPr/>
              <p:nvPr/>
            </p:nvSpPr>
            <p:spPr>
              <a:xfrm rot="5400000" flipV="1">
                <a:off x="3580806" y="1143500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文字方塊 114"/>
              <p:cNvSpPr txBox="1"/>
              <p:nvPr/>
            </p:nvSpPr>
            <p:spPr>
              <a:xfrm>
                <a:off x="3436973" y="1035213"/>
                <a:ext cx="168437" cy="23647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p:grpSp>
        <p:nvGrpSpPr>
          <p:cNvPr id="52" name="群組 51"/>
          <p:cNvGrpSpPr/>
          <p:nvPr/>
        </p:nvGrpSpPr>
        <p:grpSpPr>
          <a:xfrm>
            <a:off x="5796136" y="3865319"/>
            <a:ext cx="2489866" cy="2334707"/>
            <a:chOff x="5902319" y="3868942"/>
            <a:chExt cx="2489866" cy="2334707"/>
          </a:xfrm>
        </p:grpSpPr>
        <p:sp>
          <p:nvSpPr>
            <p:cNvPr id="116" name="矩形 115"/>
            <p:cNvSpPr/>
            <p:nvPr/>
          </p:nvSpPr>
          <p:spPr>
            <a:xfrm>
              <a:off x="6560400" y="4331005"/>
              <a:ext cx="1831785" cy="18726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17" name="群組 116"/>
            <p:cNvGrpSpPr/>
            <p:nvPr/>
          </p:nvGrpSpPr>
          <p:grpSpPr>
            <a:xfrm>
              <a:off x="6578827" y="3868942"/>
              <a:ext cx="1794931" cy="462064"/>
              <a:chOff x="-322689" y="3444574"/>
              <a:chExt cx="3212081" cy="792328"/>
            </a:xfrm>
          </p:grpSpPr>
          <p:sp>
            <p:nvSpPr>
              <p:cNvPr id="118" name="弧形 117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19" name="弧形 118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0" name="文字方塊 119"/>
              <p:cNvSpPr txBox="1"/>
              <p:nvPr/>
            </p:nvSpPr>
            <p:spPr>
              <a:xfrm>
                <a:off x="659238" y="3444574"/>
                <a:ext cx="1245643" cy="463487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3072/N</a:t>
                </a:r>
              </a:p>
            </p:txBody>
          </p:sp>
        </p:grpSp>
        <p:grpSp>
          <p:nvGrpSpPr>
            <p:cNvPr id="121" name="群組 120"/>
            <p:cNvGrpSpPr/>
            <p:nvPr/>
          </p:nvGrpSpPr>
          <p:grpSpPr>
            <a:xfrm rot="16200000">
              <a:off x="5362248" y="4945146"/>
              <a:ext cx="1723286" cy="643144"/>
              <a:chOff x="-322689" y="3134063"/>
              <a:chExt cx="3212081" cy="1102839"/>
            </a:xfrm>
          </p:grpSpPr>
          <p:sp>
            <p:nvSpPr>
              <p:cNvPr id="122" name="弧形 121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3" name="弧形 12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4" name="文字方塊 123"/>
              <p:cNvSpPr txBox="1"/>
              <p:nvPr/>
            </p:nvSpPr>
            <p:spPr>
              <a:xfrm rot="5400000">
                <a:off x="716965" y="3412659"/>
                <a:ext cx="1060998" cy="50380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6563828" y="4341481"/>
              <a:ext cx="595983" cy="1527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7154080" y="4337289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6564042" y="4495044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6564319" y="4650257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6563908" y="4801129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156711" y="4494871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6560400" y="4341481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 rot="5400000">
              <a:off x="6404978" y="5445210"/>
              <a:ext cx="1038358" cy="3349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 rot="5400000">
              <a:off x="6787522" y="5146224"/>
              <a:ext cx="1210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  <a:p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7903503" y="4310777"/>
              <a:ext cx="4411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</a:t>
              </a:r>
              <a:endParaRPr lang="zh-TW" altLang="en-US" sz="2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 rot="5400000">
              <a:off x="7412382" y="5075363"/>
              <a:ext cx="1210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  <a:p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0" name="群組 139"/>
          <p:cNvGrpSpPr/>
          <p:nvPr/>
        </p:nvGrpSpPr>
        <p:grpSpPr>
          <a:xfrm>
            <a:off x="1216460" y="722122"/>
            <a:ext cx="11271422" cy="2740529"/>
            <a:chOff x="1216460" y="722122"/>
            <a:chExt cx="11271422" cy="2740529"/>
          </a:xfrm>
        </p:grpSpPr>
        <p:grpSp>
          <p:nvGrpSpPr>
            <p:cNvPr id="34" name="群組 33"/>
            <p:cNvGrpSpPr/>
            <p:nvPr/>
          </p:nvGrpSpPr>
          <p:grpSpPr>
            <a:xfrm>
              <a:off x="3236752" y="756848"/>
              <a:ext cx="1024340" cy="536164"/>
              <a:chOff x="3236752" y="756848"/>
              <a:chExt cx="1024340" cy="536164"/>
            </a:xfrm>
          </p:grpSpPr>
          <p:sp>
            <p:nvSpPr>
              <p:cNvPr id="4" name="弧形 3"/>
              <p:cNvSpPr/>
              <p:nvPr/>
            </p:nvSpPr>
            <p:spPr>
              <a:xfrm>
                <a:off x="3963898" y="926693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3236752" y="756848"/>
                <a:ext cx="1024340" cy="536164"/>
                <a:chOff x="3436973" y="735525"/>
                <a:chExt cx="1024340" cy="536164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3635896" y="1035213"/>
                  <a:ext cx="825417" cy="21150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38" name="弧形 37"/>
                <p:cNvSpPr/>
                <p:nvPr/>
              </p:nvSpPr>
              <p:spPr>
                <a:xfrm flipH="1">
                  <a:off x="3647517" y="905370"/>
                  <a:ext cx="288032" cy="2596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文字方塊 38"/>
                <p:cNvSpPr txBox="1"/>
                <p:nvPr/>
              </p:nvSpPr>
              <p:spPr>
                <a:xfrm>
                  <a:off x="3684633" y="735525"/>
                  <a:ext cx="696073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</a:t>
                  </a:r>
                </a:p>
              </p:txBody>
            </p:sp>
            <p:sp>
              <p:nvSpPr>
                <p:cNvPr id="40" name="弧形 39"/>
                <p:cNvSpPr/>
                <p:nvPr/>
              </p:nvSpPr>
              <p:spPr>
                <a:xfrm rot="16200000">
                  <a:off x="3580806" y="1037639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弧形 40"/>
                <p:cNvSpPr/>
                <p:nvPr/>
              </p:nvSpPr>
              <p:spPr>
                <a:xfrm rot="5400000" flipV="1">
                  <a:off x="3580806" y="1143500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文字方塊 41"/>
                <p:cNvSpPr txBox="1"/>
                <p:nvPr/>
              </p:nvSpPr>
              <p:spPr>
                <a:xfrm>
                  <a:off x="3436973" y="1035213"/>
                  <a:ext cx="168437" cy="23647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8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4480500" y="722122"/>
              <a:ext cx="80073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可以為任何整除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3072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之倍數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</a:t>
              </a:r>
              <a:r>
                <a:rPr lang="zh-TW" altLang="en-US" sz="14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修正區塊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大小</a:t>
              </a:r>
              <a:r>
                <a:rPr lang="en-US" altLang="zh-TW" sz="1400" b="1" dirty="0" smtClean="0">
                  <a:solidFill>
                    <a:srgbClr val="C00000"/>
                  </a:solidFill>
                  <a:latin typeface="+mj-ea"/>
                </a:rPr>
                <a:t>N*1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</a:p>
            <a:p>
              <a:pPr>
                <a:lnSpc>
                  <a:spcPct val="200000"/>
                </a:lnSpc>
              </a:pP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後續展</a:t>
              </a:r>
              <a:r>
                <a:rPr lang="zh-TW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示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N=</a:t>
              </a:r>
              <a:r>
                <a:rPr lang="en-US" altLang="zh-TW" sz="1400" b="1" dirty="0">
                  <a:solidFill>
                    <a:srgbClr val="C00000"/>
                  </a:solidFill>
                  <a:latin typeface="+mj-ea"/>
                  <a:ea typeface="+mj-ea"/>
                </a:rPr>
                <a:t>32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、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 = </a:t>
              </a:r>
              <a:r>
                <a:rPr lang="en-US" altLang="zh-TW" sz="1400" b="1" dirty="0">
                  <a:solidFill>
                    <a:srgbClr val="C00000"/>
                  </a:solidFill>
                  <a:latin typeface="+mj-ea"/>
                  <a:ea typeface="+mj-ea"/>
                </a:rPr>
                <a:t>256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、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N=</a:t>
              </a:r>
              <a:r>
                <a:rPr lang="en-US" altLang="zh-TW" sz="1400" b="1" dirty="0">
                  <a:solidFill>
                    <a:srgbClr val="C00000"/>
                  </a:solidFill>
                  <a:latin typeface="+mj-ea"/>
                  <a:ea typeface="+mj-ea"/>
                </a:rPr>
                <a:t>512</a:t>
              </a:r>
              <a:r>
                <a:rPr lang="zh-TW" altLang="en-US" sz="1400" b="1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處理</a:t>
              </a:r>
              <a:r>
                <a:rPr lang="zh-TW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結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果</a:t>
              </a:r>
              <a:endPara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566612" y="2096583"/>
              <a:ext cx="1499312" cy="2483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N * 1 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62" name="直線單箭頭接點 61"/>
            <p:cNvCxnSpPr/>
            <p:nvPr/>
          </p:nvCxnSpPr>
          <p:spPr>
            <a:xfrm>
              <a:off x="4524427" y="2244353"/>
              <a:ext cx="172376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/>
            <p:cNvSpPr txBox="1"/>
            <p:nvPr/>
          </p:nvSpPr>
          <p:spPr>
            <a:xfrm>
              <a:off x="4756423" y="1942631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If N[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i</a:t>
              </a:r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 ] &lt;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std</a:t>
              </a:r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*3</a:t>
              </a:r>
              <a:endParaRPr lang="zh-TW" altLang="en-US" sz="1200" b="1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895319" y="1786343"/>
              <a:ext cx="9973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median_list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581696" y="2258864"/>
              <a:ext cx="15664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Save </a:t>
              </a:r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to </a:t>
              </a:r>
              <a:r>
                <a:rPr lang="en-US" altLang="zh-TW" sz="12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median_list</a:t>
              </a:r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6322573" y="2343207"/>
              <a:ext cx="2238113" cy="1119444"/>
              <a:chOff x="7046974" y="3311013"/>
              <a:chExt cx="2238113" cy="1119444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7916445" y="3829463"/>
                <a:ext cx="283030" cy="28303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68" name="直線單箭頭接點 67"/>
              <p:cNvCxnSpPr/>
              <p:nvPr/>
            </p:nvCxnSpPr>
            <p:spPr>
              <a:xfrm>
                <a:off x="8057960" y="3311013"/>
                <a:ext cx="0" cy="5180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/>
              <p:cNvSpPr/>
              <p:nvPr/>
            </p:nvSpPr>
            <p:spPr>
              <a:xfrm>
                <a:off x="7046974" y="4153458"/>
                <a:ext cx="223811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Local Median 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of </a:t>
                </a:r>
                <a:r>
                  <a:rPr lang="en-US" altLang="zh-TW" sz="1200" dirty="0" err="1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1*1</a:t>
                </a:r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3255337" y="1825895"/>
              <a:ext cx="1024340" cy="536164"/>
              <a:chOff x="3236752" y="756848"/>
              <a:chExt cx="1024340" cy="536164"/>
            </a:xfrm>
          </p:grpSpPr>
          <p:sp>
            <p:nvSpPr>
              <p:cNvPr id="75" name="弧形 74"/>
              <p:cNvSpPr/>
              <p:nvPr/>
            </p:nvSpPr>
            <p:spPr>
              <a:xfrm>
                <a:off x="3963898" y="926693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/>
              <p:cNvGrpSpPr/>
              <p:nvPr/>
            </p:nvGrpSpPr>
            <p:grpSpPr>
              <a:xfrm>
                <a:off x="3236752" y="756848"/>
                <a:ext cx="1024340" cy="536164"/>
                <a:chOff x="3436973" y="735525"/>
                <a:chExt cx="1024340" cy="536164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3635896" y="1035213"/>
                  <a:ext cx="825417" cy="21150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78" name="弧形 77"/>
                <p:cNvSpPr/>
                <p:nvPr/>
              </p:nvSpPr>
              <p:spPr>
                <a:xfrm flipH="1">
                  <a:off x="3647517" y="905370"/>
                  <a:ext cx="288032" cy="2596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3684633" y="735525"/>
                  <a:ext cx="696073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</a:t>
                  </a:r>
                </a:p>
              </p:txBody>
            </p:sp>
            <p:sp>
              <p:nvSpPr>
                <p:cNvPr id="80" name="弧形 79"/>
                <p:cNvSpPr/>
                <p:nvPr/>
              </p:nvSpPr>
              <p:spPr>
                <a:xfrm rot="16200000">
                  <a:off x="3580806" y="1037639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1" name="弧形 80"/>
                <p:cNvSpPr/>
                <p:nvPr/>
              </p:nvSpPr>
              <p:spPr>
                <a:xfrm rot="5400000" flipV="1">
                  <a:off x="3580806" y="1143500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3436973" y="1035213"/>
                  <a:ext cx="168437" cy="23647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8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p:cxnSp>
          <p:nvCxnSpPr>
            <p:cNvPr id="138" name="弧形接點 137"/>
            <p:cNvCxnSpPr>
              <a:stCxn id="31" idx="0"/>
              <a:endCxn id="42" idx="0"/>
            </p:cNvCxnSpPr>
            <p:nvPr/>
          </p:nvCxnSpPr>
          <p:spPr>
            <a:xfrm rot="5400000" flipH="1" flipV="1">
              <a:off x="2130542" y="142454"/>
              <a:ext cx="276347" cy="2104512"/>
            </a:xfrm>
            <a:prstGeom prst="curvedConnector3">
              <a:avLst>
                <a:gd name="adj1" fmla="val 18272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弧形接點 141"/>
          <p:cNvCxnSpPr>
            <a:stCxn id="110" idx="3"/>
            <a:endCxn id="131" idx="0"/>
          </p:cNvCxnSpPr>
          <p:nvPr/>
        </p:nvCxnSpPr>
        <p:spPr>
          <a:xfrm>
            <a:off x="5168199" y="4139065"/>
            <a:ext cx="1584010" cy="19879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字方塊 143"/>
          <p:cNvSpPr txBox="1"/>
          <p:nvPr/>
        </p:nvSpPr>
        <p:spPr>
          <a:xfrm>
            <a:off x="2779153" y="5021257"/>
            <a:ext cx="3438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Gate noise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處理後需進行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</a:p>
          <a:p>
            <a:pPr marL="685800" lvl="1" indent="-2286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</a:rPr>
              <a:t>Offset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提升準位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lvl="1" indent="-2286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Overflow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的處理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6782957" y="176664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圖片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00" y="4685786"/>
            <a:ext cx="1910127" cy="20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3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20642" y="3921356"/>
            <a:ext cx="8643846" cy="2520280"/>
            <a:chOff x="320642" y="3789040"/>
            <a:chExt cx="8643846" cy="2520280"/>
          </a:xfrm>
        </p:grpSpPr>
        <p:grpSp>
          <p:nvGrpSpPr>
            <p:cNvPr id="29" name="群組 28"/>
            <p:cNvGrpSpPr/>
            <p:nvPr/>
          </p:nvGrpSpPr>
          <p:grpSpPr>
            <a:xfrm>
              <a:off x="320642" y="3789040"/>
              <a:ext cx="8643846" cy="2520280"/>
              <a:chOff x="320642" y="3789040"/>
              <a:chExt cx="8643846" cy="2520280"/>
            </a:xfrm>
          </p:grpSpPr>
          <p:sp>
            <p:nvSpPr>
              <p:cNvPr id="12" name="文字方塊 11"/>
              <p:cNvSpPr txBox="1"/>
              <p:nvPr/>
            </p:nvSpPr>
            <p:spPr>
              <a:xfrm>
                <a:off x="3199381" y="4342145"/>
                <a:ext cx="501763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zh-TW" altLang="en-US" sz="1400" b="1" spc="300" dirty="0">
                    <a:solidFill>
                      <a:srgbClr val="C00000"/>
                    </a:solidFill>
                    <a:latin typeface="+mj-ea"/>
                    <a:ea typeface="+mj-ea"/>
                  </a:rPr>
                  <a:t>小</a:t>
                </a:r>
                <a:r>
                  <a:rPr lang="zh-TW" altLang="en-US" sz="1400" b="1" spc="3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於</a:t>
                </a:r>
                <a:r>
                  <a:rPr lang="en-US" altLang="zh-TW" sz="1400" b="1" spc="3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0</a:t>
                </a:r>
                <a:r>
                  <a:rPr lang="zh-TW" altLang="en-US" sz="1400" b="1" spc="3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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pixel</a:t>
                </a:r>
                <a:r>
                  <a:rPr lang="zh-TW" altLang="en-US" sz="1400" b="1" spc="300" dirty="0">
                    <a:solidFill>
                      <a:schemeClr val="tx1"/>
                    </a:solidFill>
                    <a:latin typeface="+mj-ea"/>
                    <a:ea typeface="+mj-ea"/>
                  </a:rPr>
                  <a:t>判斷為</a:t>
                </a:r>
                <a:r>
                  <a:rPr lang="zh-TW" altLang="en-US" sz="1400" b="1" spc="300" dirty="0">
                    <a:solidFill>
                      <a:srgbClr val="C00000"/>
                    </a:solidFill>
                    <a:latin typeface="+mj-ea"/>
                    <a:ea typeface="+mj-ea"/>
                  </a:rPr>
                  <a:t>溢位</a:t>
                </a:r>
                <a:endParaRPr lang="en-US" altLang="zh-TW" sz="1400" b="1" spc="300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  <a:p>
                <a:pPr marL="171450" indent="-1714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TW" altLang="en-US" sz="1400" b="1" spc="300" dirty="0">
                    <a:solidFill>
                      <a:schemeClr val="tx1"/>
                    </a:solidFill>
                    <a:latin typeface="+mj-ea"/>
                    <a:ea typeface="+mj-ea"/>
                  </a:rPr>
                  <a:t>該位置至填入</a:t>
                </a:r>
                <a:r>
                  <a:rPr lang="en-US" altLang="zh-TW" sz="1400" b="1" spc="300" dirty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r>
                  <a:rPr lang="zh-TW" altLang="en-US" sz="1400" b="1" spc="300" dirty="0">
                    <a:solidFill>
                      <a:schemeClr val="tx1"/>
                    </a:solidFill>
                    <a:latin typeface="+mj-ea"/>
                    <a:ea typeface="+mj-ea"/>
                  </a:rPr>
                  <a:t>取代</a:t>
                </a:r>
                <a:endParaRPr lang="en-US" altLang="zh-TW" sz="1400" b="1" spc="3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3" name="直線單箭頭接點 12"/>
              <p:cNvCxnSpPr/>
              <p:nvPr/>
            </p:nvCxnSpPr>
            <p:spPr>
              <a:xfrm>
                <a:off x="2886159" y="4924618"/>
                <a:ext cx="3600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群組 15"/>
              <p:cNvGrpSpPr/>
              <p:nvPr/>
            </p:nvGrpSpPr>
            <p:grpSpPr>
              <a:xfrm>
                <a:off x="320642" y="3879525"/>
                <a:ext cx="2411323" cy="2429795"/>
                <a:chOff x="320642" y="3879525"/>
                <a:chExt cx="2411323" cy="2429795"/>
              </a:xfrm>
            </p:grpSpPr>
            <p:pic>
              <p:nvPicPr>
                <p:cNvPr id="14" name="圖片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6381"/>
                <a:stretch/>
              </p:blipFill>
              <p:spPr>
                <a:xfrm>
                  <a:off x="320642" y="3879525"/>
                  <a:ext cx="2411323" cy="2429795"/>
                </a:xfrm>
                <a:prstGeom prst="rect">
                  <a:avLst/>
                </a:prstGeom>
              </p:spPr>
            </p:pic>
            <p:sp>
              <p:nvSpPr>
                <p:cNvPr id="15" name="矩形 14"/>
                <p:cNvSpPr/>
                <p:nvPr/>
              </p:nvSpPr>
              <p:spPr>
                <a:xfrm>
                  <a:off x="1221684" y="4924617"/>
                  <a:ext cx="614012" cy="669831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</p:grpSp>
          <p:pic>
            <p:nvPicPr>
              <p:cNvPr id="21" name="圖片 20"/>
              <p:cNvPicPr>
                <a:picLocks noChangeAspect="1"/>
              </p:cNvPicPr>
              <p:nvPr/>
            </p:nvPicPr>
            <p:blipFill rotWithShape="1">
              <a:blip r:embed="rId4"/>
              <a:srcRect l="116" t="-3622" r="-116" b="5618"/>
              <a:stretch/>
            </p:blipFill>
            <p:spPr>
              <a:xfrm>
                <a:off x="6588224" y="3789040"/>
                <a:ext cx="2376264" cy="2448272"/>
              </a:xfrm>
              <a:prstGeom prst="rect">
                <a:avLst/>
              </a:prstGeom>
            </p:spPr>
          </p:pic>
        </p:grpSp>
        <p:sp>
          <p:nvSpPr>
            <p:cNvPr id="33" name="矩形 32"/>
            <p:cNvSpPr/>
            <p:nvPr/>
          </p:nvSpPr>
          <p:spPr>
            <a:xfrm>
              <a:off x="7461835" y="4854136"/>
              <a:ext cx="614012" cy="6698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29072" y="90156"/>
            <a:ext cx="219803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O</a:t>
            </a: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ffset 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&amp;  </a:t>
            </a: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O</a:t>
            </a: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verflow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08" y="37204"/>
            <a:ext cx="505384" cy="505384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>
            <a:off x="323528" y="1052736"/>
            <a:ext cx="8655729" cy="2604025"/>
            <a:chOff x="323528" y="1052736"/>
            <a:chExt cx="8655729" cy="260402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528" y="1052736"/>
              <a:ext cx="2408437" cy="2592288"/>
            </a:xfrm>
            <a:prstGeom prst="rect">
              <a:avLst/>
            </a:prstGeom>
          </p:spPr>
        </p:pic>
        <p:cxnSp>
          <p:nvCxnSpPr>
            <p:cNvPr id="10" name="直線單箭頭接點 9"/>
            <p:cNvCxnSpPr/>
            <p:nvPr/>
          </p:nvCxnSpPr>
          <p:spPr>
            <a:xfrm>
              <a:off x="2849750" y="2132856"/>
              <a:ext cx="3600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3072613" y="1464301"/>
              <a:ext cx="367321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左圖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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大部分的</a:t>
              </a:r>
              <a:r>
                <a:rPr lang="zh-TW" altLang="en-US" sz="14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值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都在</a:t>
              </a:r>
              <a:r>
                <a:rPr lang="en-US" altLang="zh-TW" sz="14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0</a:t>
              </a:r>
              <a:r>
                <a:rPr lang="zh-TW" altLang="en-US" sz="14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上下變動</a:t>
              </a:r>
              <a:endParaRPr lang="en-US" altLang="zh-TW" sz="1400" b="1" dirty="0" smtClean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像素</a:t>
              </a:r>
              <a:r>
                <a:rPr lang="zh-TW" altLang="en-US" sz="14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小於</a:t>
              </a:r>
              <a:r>
                <a:rPr lang="en-US" altLang="zh-TW" sz="14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0</a:t>
              </a:r>
              <a:r>
                <a:rPr lang="zh-TW" altLang="en-US" sz="14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溢位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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導致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明</a:t>
              </a:r>
              <a:r>
                <a:rPr lang="zh-TW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顯</a:t>
              </a:r>
              <a:r>
                <a:rPr lang="zh-TW" altLang="en-US" sz="1400" b="1" dirty="0">
                  <a:solidFill>
                    <a:srgbClr val="C00000"/>
                  </a:solidFill>
                  <a:latin typeface="+mj-ea"/>
                  <a:ea typeface="+mj-ea"/>
                </a:rPr>
                <a:t>黑白交</a:t>
              </a:r>
              <a:r>
                <a:rPr lang="zh-TW" altLang="en-US" sz="14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錯</a:t>
              </a:r>
              <a:endParaRPr lang="en-US" altLang="zh-TW" sz="1400" b="1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右圖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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加回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All frame median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補</a:t>
              </a:r>
              <a:r>
                <a:rPr lang="zh-TW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償</a:t>
              </a:r>
              <a:endParaRPr lang="en-US" altLang="zh-TW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934" y="1061368"/>
              <a:ext cx="2411323" cy="2595393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>
            <a:off x="320501" y="3902936"/>
            <a:ext cx="8643987" cy="2538700"/>
            <a:chOff x="321894" y="4208652"/>
            <a:chExt cx="8643987" cy="2538700"/>
          </a:xfrm>
        </p:grpSpPr>
        <p:grpSp>
          <p:nvGrpSpPr>
            <p:cNvPr id="19" name="群組 18"/>
            <p:cNvGrpSpPr/>
            <p:nvPr/>
          </p:nvGrpSpPr>
          <p:grpSpPr>
            <a:xfrm>
              <a:off x="321894" y="4317557"/>
              <a:ext cx="2398862" cy="2429795"/>
              <a:chOff x="2894023" y="4198753"/>
              <a:chExt cx="2398862" cy="2429795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8258" y="4198753"/>
                <a:ext cx="2394627" cy="2429795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2894023" y="5132366"/>
                <a:ext cx="432048" cy="4155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6589617" y="4208652"/>
              <a:ext cx="2376264" cy="2498124"/>
              <a:chOff x="1895033" y="2631286"/>
              <a:chExt cx="2376264" cy="2498124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5033" y="2631286"/>
                <a:ext cx="2376264" cy="2498124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1913986" y="3580747"/>
                <a:ext cx="432048" cy="4155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</p:grpSp>
      <p:grpSp>
        <p:nvGrpSpPr>
          <p:cNvPr id="27" name="群組 26"/>
          <p:cNvGrpSpPr/>
          <p:nvPr/>
        </p:nvGrpSpPr>
        <p:grpSpPr>
          <a:xfrm>
            <a:off x="288013" y="3887395"/>
            <a:ext cx="8723873" cy="2541870"/>
            <a:chOff x="232772" y="3920602"/>
            <a:chExt cx="8723873" cy="2541870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2772" y="4032426"/>
              <a:ext cx="2468016" cy="2430046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3864" y="3920602"/>
              <a:ext cx="2402781" cy="2526000"/>
            </a:xfrm>
            <a:prstGeom prst="rect">
              <a:avLst/>
            </a:prstGeom>
          </p:spPr>
        </p:pic>
      </p:grpSp>
      <p:sp>
        <p:nvSpPr>
          <p:cNvPr id="35" name="文字方塊 34"/>
          <p:cNvSpPr txBox="1"/>
          <p:nvPr/>
        </p:nvSpPr>
        <p:spPr>
          <a:xfrm>
            <a:off x="6821978" y="235079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83183" y="1001217"/>
            <a:ext cx="92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</a:t>
            </a:r>
            <a:r>
              <a:rPr lang="en-US" altLang="zh-CN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ffset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28" y="908178"/>
            <a:ext cx="516295" cy="51629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3560398" y="4059344"/>
            <a:ext cx="1279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verflow</a:t>
            </a:r>
            <a:endParaRPr lang="zh-TW" altLang="en-US" sz="200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58" y="3940389"/>
            <a:ext cx="516295" cy="516295"/>
          </a:xfrm>
          <a:prstGeom prst="rect">
            <a:avLst/>
          </a:prstGeom>
        </p:spPr>
      </p:pic>
      <p:grpSp>
        <p:nvGrpSpPr>
          <p:cNvPr id="39" name="群組 38"/>
          <p:cNvGrpSpPr/>
          <p:nvPr/>
        </p:nvGrpSpPr>
        <p:grpSpPr>
          <a:xfrm>
            <a:off x="2402191" y="23700"/>
            <a:ext cx="3595929" cy="523220"/>
            <a:chOff x="1753016" y="83471"/>
            <a:chExt cx="3595929" cy="523220"/>
          </a:xfrm>
        </p:grpSpPr>
        <p:sp>
          <p:nvSpPr>
            <p:cNvPr id="40" name="圓角矩形 39"/>
            <p:cNvSpPr/>
            <p:nvPr/>
          </p:nvSpPr>
          <p:spPr>
            <a:xfrm>
              <a:off x="2627784" y="188639"/>
              <a:ext cx="1872208" cy="395172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753016" y="83471"/>
              <a:ext cx="3595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dirty="0" smtClean="0">
                  <a:solidFill>
                    <a:schemeClr val="dk1"/>
                  </a:solidFill>
                  <a:latin typeface="+mj-ea"/>
                  <a:ea typeface="+mj-ea"/>
                </a:rPr>
                <a:t>Note : </a:t>
              </a:r>
              <a:r>
                <a:rPr lang="zh-TW" altLang="en-US" sz="1400" dirty="0" smtClean="0">
                  <a:solidFill>
                    <a:schemeClr val="dk1"/>
                  </a:solidFill>
                  <a:latin typeface="+mj-ea"/>
                  <a:ea typeface="+mj-ea"/>
                </a:rPr>
                <a:t>經過對比調整</a:t>
              </a:r>
              <a:endParaRPr lang="zh-TW" altLang="en-US" sz="1400" dirty="0">
                <a:solidFill>
                  <a:schemeClr val="dk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1626160" y="4221088"/>
            <a:ext cx="2682159" cy="2179972"/>
            <a:chOff x="1626160" y="4221088"/>
            <a:chExt cx="2682159" cy="2179972"/>
          </a:xfrm>
        </p:grpSpPr>
        <p:sp>
          <p:nvSpPr>
            <p:cNvPr id="6" name="矩形 5"/>
            <p:cNvSpPr/>
            <p:nvPr/>
          </p:nvSpPr>
          <p:spPr>
            <a:xfrm>
              <a:off x="1626160" y="4221088"/>
              <a:ext cx="228489" cy="217997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20" name="弧形接點 19"/>
            <p:cNvCxnSpPr/>
            <p:nvPr/>
          </p:nvCxnSpPr>
          <p:spPr>
            <a:xfrm rot="10800000">
              <a:off x="1907707" y="5726764"/>
              <a:ext cx="978453" cy="510548"/>
            </a:xfrm>
            <a:prstGeom prst="curvedConnector3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圓角矩形 31"/>
            <p:cNvSpPr/>
            <p:nvPr/>
          </p:nvSpPr>
          <p:spPr>
            <a:xfrm>
              <a:off x="2874101" y="6062515"/>
              <a:ext cx="1434218" cy="336283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latin typeface="Gill Sans MT" pitchFamily="34" charset="0"/>
                </a:rPr>
                <a:t>白色點為溢位</a:t>
              </a:r>
              <a:endParaRPr lang="zh-TW" altLang="en-US" sz="1200" b="1" dirty="0">
                <a:latin typeface="Gill Sans M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6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7210620" y="658485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7433" y="148307"/>
            <a:ext cx="1822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Method5 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14" y="65055"/>
            <a:ext cx="505384" cy="505384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1020589" y="662068"/>
            <a:ext cx="6767802" cy="381105"/>
            <a:chOff x="1167825" y="606681"/>
            <a:chExt cx="6767802" cy="381105"/>
          </a:xfrm>
        </p:grpSpPr>
        <p:sp>
          <p:nvSpPr>
            <p:cNvPr id="9" name="矩形 8"/>
            <p:cNvSpPr/>
            <p:nvPr/>
          </p:nvSpPr>
          <p:spPr>
            <a:xfrm>
              <a:off x="7140216" y="649232"/>
              <a:ext cx="7954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32</a:t>
              </a:r>
              <a:endParaRPr lang="zh-TW" altLang="en-US" sz="1600" dirty="0"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67825" y="641386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512</a:t>
              </a:r>
              <a:endParaRPr lang="zh-TW" altLang="en-US" sz="1600" dirty="0">
                <a:latin typeface="+mj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995936" y="606681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256</a:t>
              </a:r>
              <a:endParaRPr lang="zh-TW" altLang="en-US" sz="1600" dirty="0">
                <a:latin typeface="+mj-lt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51904" y="979940"/>
            <a:ext cx="8858623" cy="3047759"/>
            <a:chOff x="151904" y="979940"/>
            <a:chExt cx="8858623" cy="3047759"/>
          </a:xfrm>
        </p:grpSpPr>
        <p:grpSp>
          <p:nvGrpSpPr>
            <p:cNvPr id="20" name="群組 19"/>
            <p:cNvGrpSpPr/>
            <p:nvPr/>
          </p:nvGrpSpPr>
          <p:grpSpPr>
            <a:xfrm>
              <a:off x="3161828" y="979940"/>
              <a:ext cx="5848699" cy="3047759"/>
              <a:chOff x="3161828" y="979940"/>
              <a:chExt cx="5848699" cy="3047759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1828" y="979940"/>
                <a:ext cx="2831606" cy="3047759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8921" y="979940"/>
                <a:ext cx="2831606" cy="3047759"/>
              </a:xfrm>
              <a:prstGeom prst="rect">
                <a:avLst/>
              </a:prstGeom>
            </p:spPr>
          </p:pic>
        </p:grp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904" y="979940"/>
              <a:ext cx="2824438" cy="3040044"/>
            </a:xfrm>
            <a:prstGeom prst="rect">
              <a:avLst/>
            </a:prstGeom>
          </p:spPr>
        </p:pic>
      </p:grpSp>
      <p:grpSp>
        <p:nvGrpSpPr>
          <p:cNvPr id="19" name="群組 18"/>
          <p:cNvGrpSpPr/>
          <p:nvPr/>
        </p:nvGrpSpPr>
        <p:grpSpPr>
          <a:xfrm>
            <a:off x="1156315" y="2204864"/>
            <a:ext cx="6846217" cy="815616"/>
            <a:chOff x="1156315" y="2204864"/>
            <a:chExt cx="6846217" cy="815616"/>
          </a:xfrm>
        </p:grpSpPr>
        <p:sp>
          <p:nvSpPr>
            <p:cNvPr id="16" name="矩形 15"/>
            <p:cNvSpPr/>
            <p:nvPr/>
          </p:nvSpPr>
          <p:spPr>
            <a:xfrm>
              <a:off x="1156315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69823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86916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28652" y="1014314"/>
            <a:ext cx="8843063" cy="2971296"/>
            <a:chOff x="151904" y="1069080"/>
            <a:chExt cx="8843063" cy="2971296"/>
          </a:xfrm>
        </p:grpSpPr>
        <p:grpSp>
          <p:nvGrpSpPr>
            <p:cNvPr id="26" name="群組 25"/>
            <p:cNvGrpSpPr/>
            <p:nvPr/>
          </p:nvGrpSpPr>
          <p:grpSpPr>
            <a:xfrm>
              <a:off x="151904" y="1069080"/>
              <a:ext cx="8843063" cy="2971296"/>
              <a:chOff x="167464" y="3785019"/>
              <a:chExt cx="8843063" cy="2971296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464" y="3785019"/>
                <a:ext cx="2826354" cy="2971296"/>
              </a:xfrm>
              <a:prstGeom prst="rect">
                <a:avLst/>
              </a:prstGeom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3232" y="3785019"/>
                <a:ext cx="2797587" cy="2971296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6193" y="3785019"/>
                <a:ext cx="2804334" cy="2971296"/>
              </a:xfrm>
              <a:prstGeom prst="rect">
                <a:avLst/>
              </a:prstGeom>
            </p:spPr>
          </p:pic>
        </p:grpSp>
        <p:sp>
          <p:nvSpPr>
            <p:cNvPr id="32" name="矩形 31"/>
            <p:cNvSpPr/>
            <p:nvPr/>
          </p:nvSpPr>
          <p:spPr>
            <a:xfrm>
              <a:off x="1043608" y="1253493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008856" y="1249453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020272" y="1225447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312375" y="4108063"/>
            <a:ext cx="8567175" cy="2534186"/>
            <a:chOff x="312375" y="4108063"/>
            <a:chExt cx="8567175" cy="2534186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375" y="4108063"/>
              <a:ext cx="2399463" cy="2522512"/>
            </a:xfrm>
            <a:prstGeom prst="rect">
              <a:avLst/>
            </a:prstGeom>
          </p:spPr>
        </p:pic>
        <p:grpSp>
          <p:nvGrpSpPr>
            <p:cNvPr id="39" name="群組 38"/>
            <p:cNvGrpSpPr/>
            <p:nvPr/>
          </p:nvGrpSpPr>
          <p:grpSpPr>
            <a:xfrm>
              <a:off x="312375" y="4108063"/>
              <a:ext cx="8567175" cy="2534186"/>
              <a:chOff x="312375" y="4108063"/>
              <a:chExt cx="8567175" cy="2534186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0087" y="4108063"/>
                <a:ext cx="2399463" cy="2522512"/>
              </a:xfrm>
              <a:prstGeom prst="rect">
                <a:avLst/>
              </a:prstGeom>
            </p:spPr>
          </p:pic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7899" y="4117291"/>
                <a:ext cx="2399463" cy="2513284"/>
              </a:xfrm>
              <a:prstGeom prst="rect">
                <a:avLst/>
              </a:prstGeom>
            </p:spPr>
          </p:pic>
          <p:sp>
            <p:nvSpPr>
              <p:cNvPr id="36" name="矩形 35"/>
              <p:cNvSpPr/>
              <p:nvPr/>
            </p:nvSpPr>
            <p:spPr>
              <a:xfrm>
                <a:off x="312375" y="4108063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471253" y="4114979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386733" y="4119737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</p:grpSp>
      <p:sp>
        <p:nvSpPr>
          <p:cNvPr id="41" name="文字方塊 40"/>
          <p:cNvSpPr txBox="1"/>
          <p:nvPr/>
        </p:nvSpPr>
        <p:spPr>
          <a:xfrm>
            <a:off x="4932040" y="232355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結果比較</a:t>
            </a:r>
          </a:p>
        </p:txBody>
      </p:sp>
      <p:grpSp>
        <p:nvGrpSpPr>
          <p:cNvPr id="46" name="群組 45"/>
          <p:cNvGrpSpPr/>
          <p:nvPr/>
        </p:nvGrpSpPr>
        <p:grpSpPr>
          <a:xfrm>
            <a:off x="2038705" y="46810"/>
            <a:ext cx="3595929" cy="523220"/>
            <a:chOff x="1765923" y="102292"/>
            <a:chExt cx="3595929" cy="523220"/>
          </a:xfrm>
        </p:grpSpPr>
        <p:sp>
          <p:nvSpPr>
            <p:cNvPr id="47" name="圓角矩形 46"/>
            <p:cNvSpPr/>
            <p:nvPr/>
          </p:nvSpPr>
          <p:spPr>
            <a:xfrm>
              <a:off x="2627784" y="188639"/>
              <a:ext cx="1872208" cy="395172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765923" y="102292"/>
              <a:ext cx="3595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dirty="0" smtClean="0">
                  <a:solidFill>
                    <a:schemeClr val="dk1"/>
                  </a:solidFill>
                  <a:latin typeface="+mj-ea"/>
                  <a:ea typeface="+mj-ea"/>
                </a:rPr>
                <a:t>Note : </a:t>
              </a:r>
              <a:r>
                <a:rPr lang="zh-TW" altLang="en-US" sz="1400" dirty="0" smtClean="0">
                  <a:solidFill>
                    <a:schemeClr val="dk1"/>
                  </a:solidFill>
                  <a:latin typeface="+mj-ea"/>
                  <a:ea typeface="+mj-ea"/>
                </a:rPr>
                <a:t>經過對比調整</a:t>
              </a:r>
              <a:endParaRPr lang="zh-TW" altLang="en-US" sz="1400" dirty="0">
                <a:solidFill>
                  <a:schemeClr val="dk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09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圓角矩形 27"/>
          <p:cNvSpPr/>
          <p:nvPr/>
        </p:nvSpPr>
        <p:spPr>
          <a:xfrm>
            <a:off x="6404513" y="2054434"/>
            <a:ext cx="2677822" cy="3695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753016" y="83471"/>
            <a:ext cx="3595929" cy="523220"/>
            <a:chOff x="1753016" y="83471"/>
            <a:chExt cx="3595929" cy="523220"/>
          </a:xfrm>
        </p:grpSpPr>
        <p:sp>
          <p:nvSpPr>
            <p:cNvPr id="2" name="圓角矩形 1"/>
            <p:cNvSpPr/>
            <p:nvPr/>
          </p:nvSpPr>
          <p:spPr>
            <a:xfrm>
              <a:off x="2627784" y="188639"/>
              <a:ext cx="1872208" cy="395172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53016" y="83471"/>
              <a:ext cx="3595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dirty="0" smtClean="0">
                  <a:solidFill>
                    <a:schemeClr val="dk1"/>
                  </a:solidFill>
                  <a:latin typeface="+mj-ea"/>
                  <a:ea typeface="+mj-ea"/>
                </a:rPr>
                <a:t>Note : </a:t>
              </a:r>
              <a:r>
                <a:rPr lang="zh-TW" altLang="en-US" sz="1400" dirty="0" smtClean="0">
                  <a:solidFill>
                    <a:schemeClr val="dk1"/>
                  </a:solidFill>
                  <a:latin typeface="+mj-ea"/>
                  <a:ea typeface="+mj-ea"/>
                </a:rPr>
                <a:t>經過對比調整</a:t>
              </a:r>
              <a:endParaRPr lang="zh-TW" altLang="en-US" sz="1400" dirty="0">
                <a:solidFill>
                  <a:schemeClr val="dk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6156176" y="3791675"/>
            <a:ext cx="2831606" cy="3066325"/>
            <a:chOff x="5071883" y="3802381"/>
            <a:chExt cx="2831606" cy="3066325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1883" y="3802381"/>
              <a:ext cx="2831606" cy="3047759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7100910" y="6530152"/>
              <a:ext cx="7954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32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118363" y="3811299"/>
            <a:ext cx="2824438" cy="3040044"/>
            <a:chOff x="5071883" y="703265"/>
            <a:chExt cx="2824438" cy="3040044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1883" y="703265"/>
              <a:ext cx="2824438" cy="3040044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6987098" y="3362656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512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143995" y="3801605"/>
            <a:ext cx="2831606" cy="3047759"/>
            <a:chOff x="1138330" y="3820947"/>
            <a:chExt cx="2831606" cy="3047759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330" y="3820947"/>
              <a:ext cx="2831606" cy="3047759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3051785" y="6530152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256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583640" y="674658"/>
            <a:ext cx="2824437" cy="3049286"/>
            <a:chOff x="313013" y="674650"/>
            <a:chExt cx="2824437" cy="304928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7"/>
            <a:srcRect b="3462"/>
            <a:stretch/>
          </p:blipFill>
          <p:spPr>
            <a:xfrm>
              <a:off x="313013" y="674650"/>
              <a:ext cx="2824437" cy="3049286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1696030" y="3379084"/>
              <a:ext cx="14414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bg1"/>
                  </a:solidFill>
                  <a:latin typeface="+mj-lt"/>
                </a:rPr>
                <a:t>Origin image</a:t>
              </a:r>
              <a:endParaRPr lang="zh-TW" alt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93604"/>
              </p:ext>
            </p:extLst>
          </p:nvPr>
        </p:nvGraphicFramePr>
        <p:xfrm>
          <a:off x="3707904" y="705843"/>
          <a:ext cx="2515813" cy="2938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847"/>
                <a:gridCol w="1324966"/>
              </a:tblGrid>
              <a:tr h="56714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dirty="0" smtClean="0"/>
                        <a:t>Method5</a:t>
                      </a:r>
                      <a:r>
                        <a:rPr lang="en-US" altLang="zh-TW" sz="1800" baseline="0" dirty="0" smtClean="0"/>
                        <a:t> </a:t>
                      </a:r>
                      <a:endParaRPr lang="zh-TW" altLang="en-US" sz="1800" dirty="0"/>
                    </a:p>
                  </a:txBody>
                  <a:tcPr marL="76969" marR="76969" marT="38485" marB="38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dirty="0" smtClean="0"/>
                        <a:t>SSIM</a:t>
                      </a:r>
                      <a:endParaRPr lang="zh-TW" altLang="en-US" sz="1800" dirty="0"/>
                    </a:p>
                  </a:txBody>
                  <a:tcPr marL="76969" marR="76969" marT="38485" marB="38485"/>
                </a:tc>
              </a:tr>
              <a:tr h="5782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400" baseline="0" dirty="0" smtClean="0"/>
                        <a:t>N  = </a:t>
                      </a:r>
                      <a:r>
                        <a:rPr lang="zh-TW" altLang="en-US" sz="1400" baseline="0" dirty="0" smtClean="0"/>
                        <a:t> </a:t>
                      </a:r>
                      <a:r>
                        <a:rPr lang="en-US" altLang="zh-TW" sz="1400" baseline="0" dirty="0" smtClean="0"/>
                        <a:t>512</a:t>
                      </a:r>
                      <a:endParaRPr lang="zh-TW" altLang="en-US" sz="1400" dirty="0"/>
                    </a:p>
                  </a:txBody>
                  <a:tcPr marL="76969" marR="76969" marT="38485" marB="3848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0.42607</a:t>
                      </a:r>
                    </a:p>
                    <a:p>
                      <a:pPr lvl="0" algn="ctr" fontAlgn="b"/>
                      <a:endParaRPr lang="en-US" altLang="zh-TW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5782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N  = </a:t>
                      </a:r>
                      <a:r>
                        <a:rPr lang="zh-TW" altLang="en-US" sz="1400" baseline="0" dirty="0" smtClean="0"/>
                        <a:t> </a:t>
                      </a:r>
                      <a:r>
                        <a:rPr lang="en-US" altLang="zh-TW" sz="1400" baseline="0" dirty="0" smtClean="0"/>
                        <a:t>256</a:t>
                      </a:r>
                      <a:endParaRPr lang="zh-TW" altLang="en-US" sz="1400" dirty="0" smtClean="0"/>
                    </a:p>
                  </a:txBody>
                  <a:tcPr marL="76969" marR="76969" marT="38485" marB="3848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0.41987</a:t>
                      </a:r>
                    </a:p>
                    <a:p>
                      <a:pPr algn="r" fontAlgn="b"/>
                      <a:endParaRPr lang="en-US" altLang="zh-TW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5782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N  = </a:t>
                      </a:r>
                      <a:r>
                        <a:rPr lang="zh-TW" altLang="en-US" sz="1400" baseline="0" dirty="0" smtClean="0"/>
                        <a:t> </a:t>
                      </a:r>
                      <a:r>
                        <a:rPr lang="en-US" altLang="zh-TW" sz="1400" baseline="0" dirty="0" smtClean="0"/>
                        <a:t>32</a:t>
                      </a:r>
                      <a:endParaRPr lang="zh-TW" altLang="en-US" sz="1400" dirty="0" smtClean="0"/>
                    </a:p>
                  </a:txBody>
                  <a:tcPr marL="76969" marR="76969" marT="38485" marB="3848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0.41871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5782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Mentor</a:t>
                      </a:r>
                      <a:endParaRPr lang="zh-TW" alt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969" marR="76969" marT="38485" marB="3848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0.40595</a:t>
                      </a:r>
                    </a:p>
                    <a:p>
                      <a:pPr algn="r" fontAlgn="b"/>
                      <a:endParaRPr lang="en-US" altLang="zh-TW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30" name="圓角矩形 29"/>
          <p:cNvSpPr/>
          <p:nvPr/>
        </p:nvSpPr>
        <p:spPr>
          <a:xfrm>
            <a:off x="6414564" y="2822797"/>
            <a:ext cx="2677822" cy="3695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03" y="649240"/>
            <a:ext cx="442297" cy="442297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6683851" y="2637649"/>
            <a:ext cx="354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與原圖 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SSIM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都相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當接近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414563" y="1297558"/>
            <a:ext cx="2643609" cy="3785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04513" y="1330314"/>
            <a:ext cx="26610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保留</a:t>
            </a:r>
            <a: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Cell 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特性去除雜訊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04248" y="2083580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保留之缺陷像素應相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同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</p:txBody>
      </p:sp>
      <p:sp>
        <p:nvSpPr>
          <p:cNvPr id="13" name="向右箭號 12"/>
          <p:cNvSpPr/>
          <p:nvPr/>
        </p:nvSpPr>
        <p:spPr>
          <a:xfrm rot="5400000">
            <a:off x="7554679" y="1780421"/>
            <a:ext cx="377487" cy="16876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向右箭號 35"/>
          <p:cNvSpPr/>
          <p:nvPr/>
        </p:nvSpPr>
        <p:spPr>
          <a:xfrm rot="5400000">
            <a:off x="7546301" y="2534700"/>
            <a:ext cx="377487" cy="16876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6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sp>
        <p:nvSpPr>
          <p:cNvPr id="7" name="矩形 6"/>
          <p:cNvSpPr/>
          <p:nvPr/>
        </p:nvSpPr>
        <p:spPr>
          <a:xfrm>
            <a:off x="1014912" y="880804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+mn-ea"/>
                <a:ea typeface="+mn-ea"/>
              </a:rPr>
              <a:t>Raw Image 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61160" y="906262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 smtClean="0">
                <a:solidFill>
                  <a:schemeClr val="tx1"/>
                </a:solidFill>
                <a:latin typeface="+mn-ea"/>
                <a:ea typeface="+mn-ea"/>
              </a:rPr>
              <a:t>N = 256 </a:t>
            </a:r>
            <a:endParaRPr lang="zh-TW" altLang="en-US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83259" y="893425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+mn-ea"/>
                <a:ea typeface="+mn-ea"/>
              </a:rPr>
              <a:t>N = 32</a:t>
            </a:r>
            <a:endParaRPr lang="zh-TW" altLang="en-US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05162" y="911956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+mn-ea"/>
                <a:ea typeface="+mn-ea"/>
              </a:rPr>
              <a:t>N = 512 </a:t>
            </a:r>
            <a:endParaRPr lang="zh-TW" altLang="en-US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93279" y="803860"/>
            <a:ext cx="303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chemeClr val="tx1"/>
                </a:solidFill>
                <a:latin typeface="+mn-ea"/>
                <a:ea typeface="+mn-ea"/>
              </a:rPr>
              <a:t>|</a:t>
            </a:r>
            <a:endParaRPr lang="zh-TW" altLang="en-US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12833" y="803860"/>
            <a:ext cx="303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chemeClr val="tx1"/>
                </a:solidFill>
                <a:latin typeface="+mn-ea"/>
                <a:ea typeface="+mn-ea"/>
              </a:rPr>
              <a:t>|</a:t>
            </a:r>
            <a:endParaRPr lang="zh-TW" altLang="en-US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41718" y="792575"/>
            <a:ext cx="303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chemeClr val="tx1"/>
                </a:solidFill>
                <a:latin typeface="+mn-ea"/>
                <a:ea typeface="+mn-ea"/>
              </a:rPr>
              <a:t>|</a:t>
            </a:r>
            <a:endParaRPr lang="zh-TW" altLang="en-US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14555"/>
            <a:ext cx="8542872" cy="494926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508912"/>
            <a:ext cx="8562352" cy="496054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63" y="1511095"/>
            <a:ext cx="8542872" cy="494925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16" y="1508845"/>
            <a:ext cx="8542872" cy="4949259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7092280" y="6518632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171" y="1509282"/>
            <a:ext cx="8542401" cy="496544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861272" y="795051"/>
            <a:ext cx="303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chemeClr val="tx1"/>
                </a:solidFill>
                <a:latin typeface="+mn-ea"/>
                <a:ea typeface="+mn-ea"/>
              </a:rPr>
              <a:t>|</a:t>
            </a:r>
            <a:endParaRPr lang="zh-TW" altLang="en-US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84700" y="893425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 smtClean="0">
                <a:solidFill>
                  <a:schemeClr val="tx1"/>
                </a:solidFill>
                <a:latin typeface="+mn-ea"/>
                <a:ea typeface="+mn-ea"/>
              </a:rPr>
              <a:t>Mentor</a:t>
            </a:r>
            <a:endParaRPr lang="zh-TW" altLang="en-US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313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1753016" y="83471"/>
            <a:ext cx="3595929" cy="523220"/>
            <a:chOff x="1753016" y="83471"/>
            <a:chExt cx="3595929" cy="523220"/>
          </a:xfrm>
        </p:grpSpPr>
        <p:sp>
          <p:nvSpPr>
            <p:cNvPr id="27" name="圓角矩形 26"/>
            <p:cNvSpPr/>
            <p:nvPr/>
          </p:nvSpPr>
          <p:spPr>
            <a:xfrm>
              <a:off x="2411760" y="188639"/>
              <a:ext cx="2304256" cy="395172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753016" y="83471"/>
              <a:ext cx="35959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dirty="0" smtClean="0">
                  <a:solidFill>
                    <a:schemeClr val="dk1"/>
                  </a:solidFill>
                  <a:latin typeface="+mj-ea"/>
                  <a:ea typeface="+mj-ea"/>
                </a:rPr>
                <a:t>Note : </a:t>
              </a:r>
              <a:r>
                <a:rPr lang="zh-TW" altLang="en-US" sz="1400" dirty="0" smtClean="0">
                  <a:solidFill>
                    <a:schemeClr val="dk1"/>
                  </a:solidFill>
                  <a:latin typeface="+mj-ea"/>
                  <a:ea typeface="+mj-ea"/>
                </a:rPr>
                <a:t>經過對比調整</a:t>
              </a:r>
              <a:endParaRPr lang="zh-TW" altLang="en-US" sz="1400" dirty="0">
                <a:solidFill>
                  <a:schemeClr val="dk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95536" y="980728"/>
            <a:ext cx="8378051" cy="2932553"/>
            <a:chOff x="372743" y="1124744"/>
            <a:chExt cx="8378051" cy="2932553"/>
          </a:xfrm>
        </p:grpSpPr>
        <p:grpSp>
          <p:nvGrpSpPr>
            <p:cNvPr id="9" name="群組 8"/>
            <p:cNvGrpSpPr/>
            <p:nvPr/>
          </p:nvGrpSpPr>
          <p:grpSpPr>
            <a:xfrm>
              <a:off x="372743" y="1124744"/>
              <a:ext cx="8374259" cy="2932553"/>
              <a:chOff x="517490" y="1682963"/>
              <a:chExt cx="8374259" cy="2932553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4105" y="1682963"/>
                <a:ext cx="2783822" cy="2926582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490" y="1682963"/>
                <a:ext cx="2806615" cy="2932553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7927" y="1682963"/>
                <a:ext cx="2783822" cy="2926582"/>
              </a:xfrm>
              <a:prstGeom prst="rect">
                <a:avLst/>
              </a:prstGeom>
            </p:spPr>
          </p:pic>
        </p:grpSp>
        <p:sp>
          <p:nvSpPr>
            <p:cNvPr id="10" name="文字方塊 9"/>
            <p:cNvSpPr txBox="1"/>
            <p:nvPr/>
          </p:nvSpPr>
          <p:spPr>
            <a:xfrm>
              <a:off x="2248551" y="3712772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latin typeface="+mj-lt"/>
                </a:rPr>
                <a:t>Raw file</a:t>
              </a:r>
              <a:endParaRPr lang="zh-TW" altLang="en-US" sz="1600" b="1" dirty="0">
                <a:latin typeface="+mj-lt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4556633" y="3712772"/>
              <a:ext cx="14606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latin typeface="+mj-lt"/>
                </a:rPr>
                <a:t>Method5 N32</a:t>
              </a:r>
              <a:endParaRPr lang="zh-TW" altLang="en-US" sz="1600" b="1" dirty="0">
                <a:latin typeface="+mj-lt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881645" y="3712772"/>
              <a:ext cx="8691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latin typeface="+mj-lt"/>
                </a:rPr>
                <a:t>Mentor</a:t>
              </a:r>
              <a:endParaRPr lang="zh-TW" altLang="en-US" sz="1600" b="1" dirty="0">
                <a:latin typeface="+mj-lt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81711" y="4005064"/>
            <a:ext cx="8321550" cy="3191004"/>
            <a:chOff x="533903" y="4086119"/>
            <a:chExt cx="8321550" cy="3191004"/>
          </a:xfrm>
        </p:grpSpPr>
        <p:sp>
          <p:nvSpPr>
            <p:cNvPr id="14" name="圓角矩形 13"/>
            <p:cNvSpPr/>
            <p:nvPr/>
          </p:nvSpPr>
          <p:spPr>
            <a:xfrm>
              <a:off x="533903" y="4086119"/>
              <a:ext cx="8321550" cy="259228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564953" y="4230135"/>
              <a:ext cx="6127591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對比設定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7600~8600(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調整範圍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 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值與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色階</a:t>
              </a:r>
              <a:r>
                <a:rPr lang="zh-TW" altLang="en-US" sz="16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轉換比例固定</a:t>
              </a:r>
              <a:endParaRPr lang="en-US" altLang="zh-TW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左圖 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 Cell test 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原始圖片</a:t>
              </a:r>
              <a:endPara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中圖 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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method5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演算法結果</a:t>
              </a:r>
              <a:endPara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右圖 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 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Mentor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算法結果</a:t>
              </a:r>
              <a:endPara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比對缺陷像素 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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en-US" altLang="zh-TW" sz="16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Mentor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有些像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素被</a:t>
              </a:r>
              <a:r>
                <a:rPr lang="zh-TW" altLang="en-US" sz="1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補償至九千到一萬出頭</a:t>
              </a:r>
              <a:endParaRPr lang="en-US" altLang="zh-TW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TW" sz="16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Method5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</a:t>
              </a:r>
              <a:r>
                <a:rPr lang="zh-TW" altLang="en-US" sz="16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</a:t>
              </a:r>
              <a:r>
                <a:rPr lang="zh-TW" altLang="en-US" sz="1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陷像素</a:t>
              </a:r>
              <a:r>
                <a:rPr lang="zh-TW" altLang="en-US" sz="16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較</a:t>
              </a:r>
              <a:r>
                <a:rPr lang="zh-TW" altLang="en-US" sz="1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接</a:t>
              </a:r>
              <a:r>
                <a:rPr lang="zh-TW" altLang="en-US" sz="16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近</a:t>
              </a:r>
              <a:r>
                <a:rPr lang="zh-TW" altLang="en-US" sz="1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原始影</a:t>
              </a:r>
              <a:r>
                <a:rPr lang="zh-TW" altLang="en-US" sz="16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像</a:t>
              </a:r>
              <a:endParaRPr lang="en-US" altLang="zh-TW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82" y="4166521"/>
            <a:ext cx="516295" cy="5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9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415188" y="624180"/>
            <a:ext cx="5236297" cy="3043704"/>
            <a:chOff x="425540" y="3707006"/>
            <a:chExt cx="5236297" cy="3043704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540" y="3707006"/>
              <a:ext cx="5236297" cy="3043704"/>
            </a:xfrm>
            <a:prstGeom prst="rect">
              <a:avLst/>
            </a:prstGeom>
          </p:spPr>
        </p:pic>
        <p:sp>
          <p:nvSpPr>
            <p:cNvPr id="44" name="文字方塊 43"/>
            <p:cNvSpPr txBox="1"/>
            <p:nvPr/>
          </p:nvSpPr>
          <p:spPr>
            <a:xfrm>
              <a:off x="4637918" y="6392183"/>
              <a:ext cx="8691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latin typeface="+mj-lt"/>
                </a:rPr>
                <a:t>Mentor</a:t>
              </a:r>
              <a:endParaRPr lang="zh-TW" altLang="en-US" sz="1600" b="1" dirty="0">
                <a:latin typeface="+mj-lt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2457677" y="5073372"/>
              <a:ext cx="923196" cy="57606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4222370" y="5235618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3725829" y="5149281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2184712" y="5002919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1843657" y="5286820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16301" y="626796"/>
            <a:ext cx="5263506" cy="3095746"/>
            <a:chOff x="417127" y="657627"/>
            <a:chExt cx="5263506" cy="3095746"/>
          </a:xfrm>
        </p:grpSpPr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127" y="657627"/>
              <a:ext cx="5263506" cy="3049379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4065738" y="3414819"/>
              <a:ext cx="14606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latin typeface="+mj-lt"/>
                </a:rPr>
                <a:t>Method5 N32</a:t>
              </a:r>
              <a:endParaRPr lang="zh-TW" altLang="en-US" sz="1600" b="1" dirty="0">
                <a:latin typeface="+mj-lt"/>
              </a:endParaRPr>
            </a:p>
          </p:txBody>
        </p:sp>
        <p:sp>
          <p:nvSpPr>
            <p:cNvPr id="2" name="橢圓 1"/>
            <p:cNvSpPr/>
            <p:nvPr/>
          </p:nvSpPr>
          <p:spPr>
            <a:xfrm>
              <a:off x="2479381" y="2121044"/>
              <a:ext cx="923196" cy="57606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4108157" y="2202002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3627154" y="2117873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2190396" y="2035416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1901411" y="2327603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691877"/>
              </p:ext>
            </p:extLst>
          </p:nvPr>
        </p:nvGraphicFramePr>
        <p:xfrm>
          <a:off x="6092224" y="836712"/>
          <a:ext cx="2727962" cy="235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517"/>
                <a:gridCol w="1420445"/>
              </a:tblGrid>
              <a:tr h="4997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76969" marR="76969" marT="38485" marB="38485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SSIM</a:t>
                      </a:r>
                      <a:endParaRPr lang="zh-TW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969" marR="76969" marT="38485" marB="38485">
                    <a:lnB w="38100" cmpd="sng">
                      <a:noFill/>
                    </a:lnB>
                  </a:tcPr>
                </a:tc>
              </a:tr>
              <a:tr h="5601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N  = </a:t>
                      </a:r>
                      <a:r>
                        <a:rPr lang="zh-TW" altLang="en-US" sz="1400" baseline="0" dirty="0" smtClean="0"/>
                        <a:t> </a:t>
                      </a:r>
                      <a:r>
                        <a:rPr lang="en-US" altLang="zh-TW" sz="1400" baseline="0" dirty="0" smtClean="0"/>
                        <a:t>32(raw)</a:t>
                      </a:r>
                      <a:endParaRPr lang="zh-TW" altLang="en-US" sz="1400" dirty="0" smtClean="0"/>
                    </a:p>
                  </a:txBody>
                  <a:tcPr marL="76969" marR="76969" marT="38485" marB="38485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0.41871</a:t>
                      </a:r>
                      <a:endParaRPr lang="zh-TW" altLang="en-US" sz="1600" b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969" marR="76969" marT="38485" marB="38485"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18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Mentor</a:t>
                      </a:r>
                      <a:r>
                        <a:rPr lang="en-US" altLang="zh-TW" sz="1400" baseline="0" dirty="0" smtClean="0"/>
                        <a:t>(raw)</a:t>
                      </a:r>
                      <a:endParaRPr lang="zh-TW" alt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969" marR="76969" marT="38485" marB="38485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0.40595</a:t>
                      </a:r>
                      <a:endParaRPr lang="zh-TW" altLang="en-US" sz="1800" b="0" dirty="0"/>
                    </a:p>
                  </a:txBody>
                  <a:tcPr marL="76969" marR="76969" marT="38485" marB="38485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13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Method 5 N32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Mentor</a:t>
                      </a:r>
                    </a:p>
                  </a:txBody>
                  <a:tcPr marL="76969" marR="76969" marT="38485" marB="38485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0.96979</a:t>
                      </a:r>
                    </a:p>
                    <a:p>
                      <a:pPr algn="r" fontAlgn="b"/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" name="圓角矩形 39"/>
          <p:cNvSpPr/>
          <p:nvPr/>
        </p:nvSpPr>
        <p:spPr>
          <a:xfrm>
            <a:off x="5916018" y="3356993"/>
            <a:ext cx="3048470" cy="33297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b="1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6156176" y="4097535"/>
            <a:ext cx="34563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Method5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保留缺陷像素特性</a:t>
            </a:r>
            <a:endParaRPr lang="en-US" altLang="zh-TW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SSIM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0.969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修正方向正確</a:t>
            </a:r>
            <a:endParaRPr lang="en-US" altLang="zh-TW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圈出部分變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化與原圖相似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69" y="3444632"/>
            <a:ext cx="516295" cy="5162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85200" y="3580675"/>
            <a:ext cx="1914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surface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圖形</a:t>
            </a:r>
            <a:endParaRPr lang="zh-TW" altLang="en-US" sz="1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452048" y="3746268"/>
            <a:ext cx="5236297" cy="3033616"/>
            <a:chOff x="-2166191" y="3148589"/>
            <a:chExt cx="5236297" cy="3033616"/>
          </a:xfrm>
        </p:grpSpPr>
        <p:grpSp>
          <p:nvGrpSpPr>
            <p:cNvPr id="60" name="群組 59"/>
            <p:cNvGrpSpPr/>
            <p:nvPr/>
          </p:nvGrpSpPr>
          <p:grpSpPr>
            <a:xfrm>
              <a:off x="-2166191" y="3148589"/>
              <a:ext cx="5236297" cy="3033616"/>
              <a:chOff x="341795" y="6029976"/>
              <a:chExt cx="5236297" cy="3033616"/>
            </a:xfrm>
          </p:grpSpPr>
          <p:pic>
            <p:nvPicPr>
              <p:cNvPr id="61" name="圖片 6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795" y="6029976"/>
                <a:ext cx="5236297" cy="3033616"/>
              </a:xfrm>
              <a:prstGeom prst="rect">
                <a:avLst/>
              </a:prstGeom>
            </p:spPr>
          </p:pic>
          <p:grpSp>
            <p:nvGrpSpPr>
              <p:cNvPr id="62" name="群組 61"/>
              <p:cNvGrpSpPr/>
              <p:nvPr/>
            </p:nvGrpSpPr>
            <p:grpSpPr>
              <a:xfrm>
                <a:off x="1774067" y="7445237"/>
                <a:ext cx="2501959" cy="646517"/>
                <a:chOff x="2046474" y="5219245"/>
                <a:chExt cx="2501959" cy="646517"/>
              </a:xfrm>
            </p:grpSpPr>
            <p:sp>
              <p:nvSpPr>
                <p:cNvPr id="63" name="橢圓 62"/>
                <p:cNvSpPr/>
                <p:nvPr/>
              </p:nvSpPr>
              <p:spPr>
                <a:xfrm>
                  <a:off x="2660494" y="5289698"/>
                  <a:ext cx="923196" cy="576064"/>
                </a:xfrm>
                <a:prstGeom prst="ellipse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64" name="橢圓 63"/>
                <p:cNvSpPr/>
                <p:nvPr/>
              </p:nvSpPr>
              <p:spPr>
                <a:xfrm>
                  <a:off x="4259448" y="5355095"/>
                  <a:ext cx="288985" cy="180323"/>
                </a:xfrm>
                <a:prstGeom prst="ellipse">
                  <a:avLst/>
                </a:prstGeom>
                <a:noFill/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65" name="橢圓 64"/>
                <p:cNvSpPr/>
                <p:nvPr/>
              </p:nvSpPr>
              <p:spPr>
                <a:xfrm>
                  <a:off x="3928646" y="5365607"/>
                  <a:ext cx="288985" cy="180323"/>
                </a:xfrm>
                <a:prstGeom prst="ellipse">
                  <a:avLst/>
                </a:prstGeom>
                <a:noFill/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66" name="橢圓 65"/>
                <p:cNvSpPr/>
                <p:nvPr/>
              </p:nvSpPr>
              <p:spPr>
                <a:xfrm>
                  <a:off x="2387529" y="5219245"/>
                  <a:ext cx="288985" cy="180323"/>
                </a:xfrm>
                <a:prstGeom prst="ellipse">
                  <a:avLst/>
                </a:prstGeom>
                <a:noFill/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67" name="橢圓 66"/>
                <p:cNvSpPr/>
                <p:nvPr/>
              </p:nvSpPr>
              <p:spPr>
                <a:xfrm>
                  <a:off x="2046474" y="5503146"/>
                  <a:ext cx="288985" cy="180323"/>
                </a:xfrm>
                <a:prstGeom prst="ellipse">
                  <a:avLst/>
                </a:prstGeom>
                <a:noFill/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</p:grpSp>
        </p:grpSp>
        <p:sp>
          <p:nvSpPr>
            <p:cNvPr id="52" name="文字方塊 51"/>
            <p:cNvSpPr txBox="1"/>
            <p:nvPr/>
          </p:nvSpPr>
          <p:spPr>
            <a:xfrm>
              <a:off x="2173417" y="5804680"/>
              <a:ext cx="662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latin typeface="+mj-lt"/>
                </a:rPr>
                <a:t>RAW</a:t>
              </a:r>
              <a:endParaRPr lang="zh-TW" altLang="en-US" sz="1600" b="1" dirty="0">
                <a:latin typeface="+mj-lt"/>
              </a:endParaRPr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6156176" y="5384173"/>
            <a:ext cx="3456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Mentor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</a:t>
            </a:r>
            <a:r>
              <a:rPr lang="zh-TW" altLang="en-US" sz="1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</a:t>
            </a:r>
            <a:r>
              <a:rPr lang="zh-TW" altLang="en-US" sz="1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素缺陷特性</a:t>
            </a:r>
            <a:endParaRPr lang="en-US" altLang="zh-TW" sz="1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圈出部分變得較不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明顯</a:t>
            </a:r>
          </a:p>
          <a:p>
            <a:pPr>
              <a:lnSpc>
                <a:spcPct val="150000"/>
              </a:lnSpc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452047" y="3722742"/>
            <a:ext cx="5236297" cy="3043704"/>
            <a:chOff x="425540" y="3707006"/>
            <a:chExt cx="5236297" cy="3043704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540" y="3707006"/>
              <a:ext cx="5236297" cy="3043704"/>
            </a:xfrm>
            <a:prstGeom prst="rect">
              <a:avLst/>
            </a:prstGeom>
          </p:spPr>
        </p:pic>
        <p:sp>
          <p:nvSpPr>
            <p:cNvPr id="53" name="文字方塊 52"/>
            <p:cNvSpPr txBox="1"/>
            <p:nvPr/>
          </p:nvSpPr>
          <p:spPr>
            <a:xfrm>
              <a:off x="4637918" y="6392183"/>
              <a:ext cx="8691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latin typeface="+mj-lt"/>
                </a:rPr>
                <a:t>Mentor</a:t>
              </a:r>
              <a:endParaRPr lang="zh-TW" altLang="en-US" sz="1600" b="1" dirty="0">
                <a:latin typeface="+mj-lt"/>
              </a:endParaRPr>
            </a:p>
          </p:txBody>
        </p:sp>
        <p:sp>
          <p:nvSpPr>
            <p:cNvPr id="54" name="橢圓 53"/>
            <p:cNvSpPr/>
            <p:nvPr/>
          </p:nvSpPr>
          <p:spPr>
            <a:xfrm>
              <a:off x="2457677" y="5073372"/>
              <a:ext cx="923196" cy="57606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4222370" y="5235618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6" name="橢圓 55"/>
            <p:cNvSpPr/>
            <p:nvPr/>
          </p:nvSpPr>
          <p:spPr>
            <a:xfrm>
              <a:off x="3725829" y="5149281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7" name="橢圓 56"/>
            <p:cNvSpPr/>
            <p:nvPr/>
          </p:nvSpPr>
          <p:spPr>
            <a:xfrm>
              <a:off x="2184712" y="5002919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8" name="橢圓 57"/>
            <p:cNvSpPr/>
            <p:nvPr/>
          </p:nvSpPr>
          <p:spPr>
            <a:xfrm>
              <a:off x="1843657" y="5286820"/>
              <a:ext cx="288985" cy="1803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9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77023"/>
            <a:ext cx="1152128" cy="115212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77" y="120555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0680" y="173192"/>
            <a:ext cx="2307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後續 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FOLLOW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UP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23528" y="1099774"/>
            <a:ext cx="7816030" cy="3528392"/>
            <a:chOff x="936900" y="1204021"/>
            <a:chExt cx="6842865" cy="3089075"/>
          </a:xfrm>
        </p:grpSpPr>
        <p:sp>
          <p:nvSpPr>
            <p:cNvPr id="6" name="文本1"/>
            <p:cNvSpPr>
              <a:spLocks noChangeArrowheads="1"/>
            </p:cNvSpPr>
            <p:nvPr/>
          </p:nvSpPr>
          <p:spPr bwMode="auto">
            <a:xfrm>
              <a:off x="3203849" y="1208782"/>
              <a:ext cx="4575916" cy="925669"/>
            </a:xfrm>
            <a:prstGeom prst="roundRect">
              <a:avLst>
                <a:gd name="adj" fmla="val 11505"/>
              </a:avLst>
            </a:prstGeom>
            <a:solidFill>
              <a:schemeClr val="bg1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lIns="62111" tIns="31055" rIns="62111" bIns="31055" anchor="ctr"/>
            <a:lstStyle/>
            <a:p>
              <a:pPr algn="ctr">
                <a:lnSpc>
                  <a:spcPct val="120000"/>
                </a:lnSpc>
              </a:pPr>
              <a:r>
                <a:rPr lang="zh-TW" altLang="en-US" sz="1400" b="1" dirty="0" smtClean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優化目前演算法的流程，減少運算負擔，加快程式運行數度。</a:t>
              </a:r>
              <a:endParaRPr lang="zh-CN" altLang="zh-CN" sz="1400" b="1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" name="群組 6"/>
            <p:cNvGrpSpPr/>
            <p:nvPr/>
          </p:nvGrpSpPr>
          <p:grpSpPr>
            <a:xfrm>
              <a:off x="936900" y="1204021"/>
              <a:ext cx="6842865" cy="3089075"/>
              <a:chOff x="936900" y="1204021"/>
              <a:chExt cx="6842865" cy="3089075"/>
            </a:xfrm>
          </p:grpSpPr>
          <p:sp>
            <p:nvSpPr>
              <p:cNvPr id="9" name="箭头3"/>
              <p:cNvSpPr>
                <a:spLocks noChangeArrowheads="1"/>
              </p:cNvSpPr>
              <p:nvPr/>
            </p:nvSpPr>
            <p:spPr bwMode="auto">
              <a:xfrm flipV="1">
                <a:off x="1357586" y="2745482"/>
                <a:ext cx="845389" cy="1177975"/>
              </a:xfrm>
              <a:custGeom>
                <a:avLst/>
                <a:gdLst/>
                <a:ahLst/>
                <a:cxnLst>
                  <a:cxn ang="0">
                    <a:pos x="118" y="1044"/>
                  </a:cxn>
                  <a:cxn ang="0">
                    <a:pos x="128" y="340"/>
                  </a:cxn>
                  <a:cxn ang="0">
                    <a:pos x="264" y="210"/>
                  </a:cxn>
                  <a:cxn ang="0">
                    <a:pos x="720" y="202"/>
                  </a:cxn>
                  <a:cxn ang="0">
                    <a:pos x="720" y="320"/>
                  </a:cxn>
                  <a:cxn ang="0">
                    <a:pos x="933" y="153"/>
                  </a:cxn>
                  <a:cxn ang="0">
                    <a:pos x="712" y="0"/>
                  </a:cxn>
                  <a:cxn ang="0">
                    <a:pos x="714" y="92"/>
                  </a:cxn>
                  <a:cxn ang="0">
                    <a:pos x="234" y="94"/>
                  </a:cxn>
                  <a:cxn ang="0">
                    <a:pos x="0" y="298"/>
                  </a:cxn>
                  <a:cxn ang="0">
                    <a:pos x="0" y="1058"/>
                  </a:cxn>
                  <a:cxn ang="0">
                    <a:pos x="118" y="1044"/>
                  </a:cxn>
                </a:cxnLst>
                <a:rect l="0" t="0" r="r" b="b"/>
                <a:pathLst>
                  <a:path w="933" h="1182">
                    <a:moveTo>
                      <a:pt x="118" y="1044"/>
                    </a:moveTo>
                    <a:lnTo>
                      <a:pt x="128" y="340"/>
                    </a:lnTo>
                    <a:cubicBezTo>
                      <a:pt x="134" y="214"/>
                      <a:pt x="182" y="212"/>
                      <a:pt x="264" y="210"/>
                    </a:cubicBezTo>
                    <a:lnTo>
                      <a:pt x="720" y="202"/>
                    </a:lnTo>
                    <a:lnTo>
                      <a:pt x="720" y="320"/>
                    </a:lnTo>
                    <a:lnTo>
                      <a:pt x="933" y="153"/>
                    </a:lnTo>
                    <a:lnTo>
                      <a:pt x="712" y="0"/>
                    </a:lnTo>
                    <a:lnTo>
                      <a:pt x="714" y="92"/>
                    </a:lnTo>
                    <a:cubicBezTo>
                      <a:pt x="714" y="92"/>
                      <a:pt x="406" y="94"/>
                      <a:pt x="234" y="94"/>
                    </a:cubicBezTo>
                    <a:cubicBezTo>
                      <a:pt x="60" y="96"/>
                      <a:pt x="2" y="156"/>
                      <a:pt x="0" y="298"/>
                    </a:cubicBezTo>
                    <a:lnTo>
                      <a:pt x="0" y="1058"/>
                    </a:lnTo>
                    <a:cubicBezTo>
                      <a:pt x="20" y="1182"/>
                      <a:pt x="93" y="1170"/>
                      <a:pt x="118" y="1044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箭头2"/>
              <p:cNvSpPr>
                <a:spLocks noChangeArrowheads="1"/>
              </p:cNvSpPr>
              <p:nvPr/>
            </p:nvSpPr>
            <p:spPr bwMode="auto">
              <a:xfrm rot="-5400000">
                <a:off x="1585185" y="2259124"/>
                <a:ext cx="252306" cy="1005947"/>
              </a:xfrm>
              <a:custGeom>
                <a:avLst/>
                <a:gdLst/>
                <a:ahLst/>
                <a:cxnLst>
                  <a:cxn ang="0">
                    <a:pos x="37" y="1"/>
                  </a:cxn>
                  <a:cxn ang="0">
                    <a:pos x="45" y="472"/>
                  </a:cxn>
                  <a:cxn ang="0">
                    <a:pos x="0" y="474"/>
                  </a:cxn>
                  <a:cxn ang="0">
                    <a:pos x="72" y="604"/>
                  </a:cxn>
                  <a:cxn ang="0">
                    <a:pos x="142" y="474"/>
                  </a:cxn>
                  <a:cxn ang="0">
                    <a:pos x="100" y="474"/>
                  </a:cxn>
                  <a:cxn ang="0">
                    <a:pos x="99" y="0"/>
                  </a:cxn>
                  <a:cxn ang="0">
                    <a:pos x="37" y="1"/>
                  </a:cxn>
                </a:cxnLst>
                <a:rect l="0" t="0" r="r" b="b"/>
                <a:pathLst>
                  <a:path w="142" h="604">
                    <a:moveTo>
                      <a:pt x="37" y="1"/>
                    </a:moveTo>
                    <a:lnTo>
                      <a:pt x="45" y="472"/>
                    </a:lnTo>
                    <a:lnTo>
                      <a:pt x="0" y="474"/>
                    </a:lnTo>
                    <a:lnTo>
                      <a:pt x="72" y="604"/>
                    </a:lnTo>
                    <a:lnTo>
                      <a:pt x="142" y="474"/>
                    </a:lnTo>
                    <a:lnTo>
                      <a:pt x="100" y="474"/>
                    </a:lnTo>
                    <a:lnTo>
                      <a:pt x="99" y="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箭头1"/>
              <p:cNvSpPr>
                <a:spLocks noChangeArrowheads="1"/>
              </p:cNvSpPr>
              <p:nvPr/>
            </p:nvSpPr>
            <p:spPr bwMode="auto">
              <a:xfrm>
                <a:off x="1352823" y="1499296"/>
                <a:ext cx="845389" cy="1364746"/>
              </a:xfrm>
              <a:custGeom>
                <a:avLst/>
                <a:gdLst/>
                <a:ahLst/>
                <a:cxnLst>
                  <a:cxn ang="0">
                    <a:pos x="118" y="1044"/>
                  </a:cxn>
                  <a:cxn ang="0">
                    <a:pos x="128" y="340"/>
                  </a:cxn>
                  <a:cxn ang="0">
                    <a:pos x="264" y="210"/>
                  </a:cxn>
                  <a:cxn ang="0">
                    <a:pos x="720" y="202"/>
                  </a:cxn>
                  <a:cxn ang="0">
                    <a:pos x="720" y="320"/>
                  </a:cxn>
                  <a:cxn ang="0">
                    <a:pos x="933" y="153"/>
                  </a:cxn>
                  <a:cxn ang="0">
                    <a:pos x="712" y="0"/>
                  </a:cxn>
                  <a:cxn ang="0">
                    <a:pos x="714" y="92"/>
                  </a:cxn>
                  <a:cxn ang="0">
                    <a:pos x="234" y="94"/>
                  </a:cxn>
                  <a:cxn ang="0">
                    <a:pos x="0" y="298"/>
                  </a:cxn>
                  <a:cxn ang="0">
                    <a:pos x="0" y="1058"/>
                  </a:cxn>
                  <a:cxn ang="0">
                    <a:pos x="118" y="1044"/>
                  </a:cxn>
                </a:cxnLst>
                <a:rect l="0" t="0" r="r" b="b"/>
                <a:pathLst>
                  <a:path w="933" h="1182">
                    <a:moveTo>
                      <a:pt x="118" y="1044"/>
                    </a:moveTo>
                    <a:lnTo>
                      <a:pt x="128" y="340"/>
                    </a:lnTo>
                    <a:cubicBezTo>
                      <a:pt x="134" y="214"/>
                      <a:pt x="182" y="212"/>
                      <a:pt x="264" y="210"/>
                    </a:cubicBezTo>
                    <a:lnTo>
                      <a:pt x="720" y="202"/>
                    </a:lnTo>
                    <a:lnTo>
                      <a:pt x="720" y="320"/>
                    </a:lnTo>
                    <a:lnTo>
                      <a:pt x="933" y="153"/>
                    </a:lnTo>
                    <a:lnTo>
                      <a:pt x="712" y="0"/>
                    </a:lnTo>
                    <a:lnTo>
                      <a:pt x="714" y="92"/>
                    </a:lnTo>
                    <a:cubicBezTo>
                      <a:pt x="714" y="92"/>
                      <a:pt x="406" y="94"/>
                      <a:pt x="234" y="94"/>
                    </a:cubicBezTo>
                    <a:cubicBezTo>
                      <a:pt x="60" y="96"/>
                      <a:pt x="2" y="156"/>
                      <a:pt x="0" y="298"/>
                    </a:cubicBezTo>
                    <a:lnTo>
                      <a:pt x="0" y="1058"/>
                    </a:lnTo>
                    <a:cubicBezTo>
                      <a:pt x="20" y="1182"/>
                      <a:pt x="93" y="1170"/>
                      <a:pt x="118" y="1044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文本2"/>
              <p:cNvSpPr>
                <a:spLocks noChangeArrowheads="1"/>
              </p:cNvSpPr>
              <p:nvPr/>
            </p:nvSpPr>
            <p:spPr bwMode="auto">
              <a:xfrm>
                <a:off x="3203848" y="2297807"/>
                <a:ext cx="4575915" cy="924030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閱讀更多相關資料與</a:t>
                </a:r>
                <a:r>
                  <a:rPr lang="en-US" altLang="zh-TW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Paper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持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續找尋新的演算法 </a:t>
                </a: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zh-CN" altLang="zh-CN" sz="140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标题2"/>
              <p:cNvSpPr>
                <a:spLocks noChangeArrowheads="1"/>
              </p:cNvSpPr>
              <p:nvPr/>
            </p:nvSpPr>
            <p:spPr bwMode="auto">
              <a:xfrm>
                <a:off x="2271987" y="2297807"/>
                <a:ext cx="961712" cy="924030"/>
              </a:xfrm>
              <a:prstGeom prst="roundRect">
                <a:avLst>
                  <a:gd name="adj" fmla="val 1192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254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8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尋找</a:t>
                </a:r>
                <a:endParaRPr lang="zh-CN" altLang="zh-CN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本3"/>
              <p:cNvSpPr>
                <a:spLocks noChangeArrowheads="1"/>
              </p:cNvSpPr>
              <p:nvPr/>
            </p:nvSpPr>
            <p:spPr bwMode="auto">
              <a:xfrm>
                <a:off x="3203849" y="3378896"/>
                <a:ext cx="4575916" cy="914200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將找尋到的演算法用程式實現，並測試其結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果。</a:t>
                </a:r>
                <a:endParaRPr lang="zh-CN" altLang="zh-CN" sz="140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标题3"/>
              <p:cNvSpPr>
                <a:spLocks noChangeArrowheads="1"/>
              </p:cNvSpPr>
              <p:nvPr/>
            </p:nvSpPr>
            <p:spPr bwMode="auto">
              <a:xfrm>
                <a:off x="2271987" y="3378896"/>
                <a:ext cx="961712" cy="914200"/>
              </a:xfrm>
              <a:prstGeom prst="roundRect">
                <a:avLst>
                  <a:gd name="adj" fmla="val 11921"/>
                </a:avLst>
              </a:prstGeom>
              <a:solidFill>
                <a:schemeClr val="accent2"/>
              </a:solidFill>
              <a:ln w="254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嘗試</a:t>
                </a:r>
                <a:endParaRPr lang="zh-CN" altLang="zh-CN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Oval 19"/>
              <p:cNvSpPr>
                <a:spLocks noChangeArrowheads="1"/>
              </p:cNvSpPr>
              <p:nvPr/>
            </p:nvSpPr>
            <p:spPr bwMode="auto">
              <a:xfrm>
                <a:off x="936900" y="2297807"/>
                <a:ext cx="922392" cy="92403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後續</a:t>
                </a:r>
                <a:endParaRPr lang="en-US" altLang="zh-CN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标题1"/>
              <p:cNvSpPr>
                <a:spLocks noChangeArrowheads="1"/>
              </p:cNvSpPr>
              <p:nvPr/>
            </p:nvSpPr>
            <p:spPr bwMode="auto">
              <a:xfrm>
                <a:off x="2271987" y="1204021"/>
                <a:ext cx="961712" cy="930584"/>
              </a:xfrm>
              <a:prstGeom prst="roundRect">
                <a:avLst>
                  <a:gd name="adj" fmla="val 11921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20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 化</a:t>
                </a:r>
                <a:endParaRPr lang="zh-CN" altLang="zh-CN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4" y="4802568"/>
            <a:ext cx="1681572" cy="1681572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38" y="4945766"/>
            <a:ext cx="1912234" cy="191223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157192"/>
            <a:ext cx="1872019" cy="18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6733" y="5228952"/>
            <a:ext cx="37909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經測試</a:t>
            </a:r>
            <a:r>
              <a: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 </a:t>
            </a:r>
            <a:r>
              <a: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特性正常</a:t>
            </a:r>
            <a:r>
              <a: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出貨</a:t>
            </a:r>
            <a:endParaRPr lang="en-US" altLang="zh-TW" sz="16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 Test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取出</a:t>
            </a:r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一個檔案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張圖片</a:t>
            </a:r>
            <a:endParaRPr lang="en-US" altLang="zh-TW" sz="16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sz="1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164028" y="1505781"/>
            <a:ext cx="4320480" cy="3215545"/>
            <a:chOff x="899592" y="1576311"/>
            <a:chExt cx="4320480" cy="3215545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592" y="1576311"/>
              <a:ext cx="4320480" cy="321554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文字方塊 18"/>
            <p:cNvSpPr txBox="1"/>
            <p:nvPr/>
          </p:nvSpPr>
          <p:spPr>
            <a:xfrm>
              <a:off x="2771800" y="3222453"/>
              <a:ext cx="7601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ln>
                    <a:solidFill>
                      <a:sysClr val="windowText" lastClr="000000"/>
                    </a:solidFill>
                  </a:ln>
                  <a:latin typeface="+mj-ea"/>
                  <a:ea typeface="+mj-ea"/>
                </a:rPr>
                <a:t>Cell </a:t>
              </a:r>
              <a:endParaRPr lang="zh-TW" altLang="en-US" b="1" dirty="0">
                <a:ln>
                  <a:solidFill>
                    <a:sysClr val="windowText" lastClr="000000"/>
                  </a:solidFill>
                </a:ln>
                <a:latin typeface="+mj-ea"/>
                <a:ea typeface="+mj-ea"/>
              </a:endParaRP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972" y="1485699"/>
            <a:ext cx="4316003" cy="3231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1" name="流程圖: 替代處理程序 40"/>
          <p:cNvSpPr/>
          <p:nvPr/>
        </p:nvSpPr>
        <p:spPr>
          <a:xfrm rot="17076001">
            <a:off x="7182129" y="2387760"/>
            <a:ext cx="1376366" cy="1729987"/>
          </a:xfrm>
          <a:prstGeom prst="flowChartAlternateProcess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流程圖: 替代處理程序 12"/>
          <p:cNvSpPr/>
          <p:nvPr/>
        </p:nvSpPr>
        <p:spPr>
          <a:xfrm rot="16831516">
            <a:off x="5429587" y="2317968"/>
            <a:ext cx="586937" cy="2098797"/>
          </a:xfrm>
          <a:prstGeom prst="flowChartAlternateProcess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86472" y="2706783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ln>
                  <a:solidFill>
                    <a:sysClr val="windowText" lastClr="000000"/>
                  </a:solidFill>
                </a:ln>
                <a:latin typeface="+mj-ea"/>
                <a:ea typeface="+mj-ea"/>
              </a:rPr>
              <a:t>Cell </a:t>
            </a:r>
            <a:endParaRPr lang="zh-TW" altLang="en-US" sz="1600" b="1" dirty="0">
              <a:ln>
                <a:solidFill>
                  <a:sysClr val="windowText" lastClr="000000"/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61744" y="677986"/>
            <a:ext cx="5832648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050" b="1" dirty="0" smtClean="0">
              <a:solidFill>
                <a:schemeClr val="tx1"/>
              </a:solidFill>
              <a:latin typeface="+mn-lt"/>
            </a:endParaRPr>
          </a:p>
          <a:p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出貨前須經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X-Ray Cell Pre-Bonding Test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於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L3C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  <a:ea typeface="+mj-ea"/>
              </a:rPr>
              <a:t>操作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5" y="693053"/>
            <a:ext cx="516295" cy="516295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4621972" y="4503080"/>
            <a:ext cx="1396536" cy="321345"/>
            <a:chOff x="262127" y="4836735"/>
            <a:chExt cx="2100377" cy="372210"/>
          </a:xfrm>
        </p:grpSpPr>
        <p:sp>
          <p:nvSpPr>
            <p:cNvPr id="21" name="圓角矩形 20"/>
            <p:cNvSpPr/>
            <p:nvPr/>
          </p:nvSpPr>
          <p:spPr>
            <a:xfrm>
              <a:off x="262127" y="4836735"/>
              <a:ext cx="1977287" cy="372210"/>
            </a:xfrm>
            <a:prstGeom prst="roundRect">
              <a:avLst/>
            </a:prstGeom>
            <a:solidFill>
              <a:srgbClr val="FAC6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62127" y="4839613"/>
              <a:ext cx="2100377" cy="3564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閘</a:t>
              </a:r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極驅動電</a:t>
              </a:r>
              <a:r>
                <a:rPr lang="zh-TW" altLang="en-US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路</a:t>
              </a:r>
              <a:r>
                <a:rPr lang="en-US" altLang="zh-TW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endParaRPr lang="en-US" altLang="zh-TW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7596920" y="4500726"/>
            <a:ext cx="1341055" cy="407885"/>
            <a:chOff x="374196" y="5805260"/>
            <a:chExt cx="1865218" cy="431192"/>
          </a:xfrm>
        </p:grpSpPr>
        <p:sp>
          <p:nvSpPr>
            <p:cNvPr id="25" name="圓角矩形 24"/>
            <p:cNvSpPr/>
            <p:nvPr/>
          </p:nvSpPr>
          <p:spPr>
            <a:xfrm>
              <a:off x="374196" y="5805260"/>
              <a:ext cx="1865218" cy="36532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76362" y="5830382"/>
              <a:ext cx="1801531" cy="406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訊號讀取電</a:t>
              </a:r>
              <a:r>
                <a:rPr lang="zh-TW" altLang="en-US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路</a:t>
              </a:r>
              <a:endPara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23" y="5008030"/>
            <a:ext cx="525803" cy="525803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964292" y="5210272"/>
            <a:ext cx="379097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 Test 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受到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兩側電路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干擾</a:t>
            </a:r>
            <a:endParaRPr lang="en-US" altLang="zh-TW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雜訊導致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</a:t>
            </a:r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 </a:t>
            </a:r>
            <a:r>
              <a:rPr lang="en-US" altLang="zh-TW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特性不易</a:t>
            </a: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785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242104-067A-47FC-B643-2306F7C8860E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zh-TW" sz="1000" b="1" smtClean="0">
                <a:solidFill>
                  <a:srgbClr val="808080"/>
                </a:solidFill>
              </a:rPr>
              <a:t>​‌Classify:AUO-General‌​</a:t>
            </a:r>
            <a:endParaRPr lang="zh-TW" altLang="en-US" sz="1000" b="1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2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64088" y="3356992"/>
            <a:ext cx="4234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u="sng" spc="3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zh-TW" altLang="en-US" sz="4800" b="1" u="sng" spc="3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eference</a:t>
            </a:r>
            <a:endParaRPr lang="zh-TW" altLang="en-US" sz="4800" b="1" u="sng" spc="3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792088" cy="7920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56992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0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1560" y="188640"/>
            <a:ext cx="142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R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eference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50" y="94320"/>
            <a:ext cx="588750" cy="5887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2249" y="939832"/>
            <a:ext cx="82626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Richard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L.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Weisfield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 and 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5"/>
              </a:rPr>
              <a:t>N. Robert Bennett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 "Electronic noise analysis of a 127-</a:t>
            </a:r>
            <a:r>
              <a:rPr lang="el-GR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μ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m </a:t>
            </a:r>
            <a:r>
              <a:rPr lang="en-US" altLang="zh-TW" sz="1400" dirty="0" smtClean="0">
                <a:solidFill>
                  <a:srgbClr val="404041"/>
                </a:solidFill>
                <a:latin typeface="Arial" panose="020B0604020202020204" pitchFamily="34" charset="0"/>
              </a:rPr>
              <a:t>pixel TFT/photodiode array", Proc. 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SPIE 4320, Medical Imaging 2001: Physics of Medical Imaging, (28 June 2001</a:t>
            </a:r>
            <a:r>
              <a:rPr lang="en-US" altLang="zh-TW" sz="1400" dirty="0" smtClean="0">
                <a:solidFill>
                  <a:srgbClr val="404041"/>
                </a:solidFill>
                <a:latin typeface="Arial" panose="020B0604020202020204" pitchFamily="34" charset="0"/>
              </a:rPr>
              <a:t>);</a:t>
            </a:r>
            <a:endParaRPr lang="zh-TW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524694" y="1772816"/>
            <a:ext cx="8619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Z. Wang et al.,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"Fixed pattern noise and temporal noise degradation induced by radiation effects in pinned photodiode CMOS image sensors", IEEE Trans.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Nucl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. Sci., vol. 65, no. 6, pp. 1264-1270, Jun. 2018.</a:t>
            </a:r>
            <a:endParaRPr lang="zh-TW" altLang="en-US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694" y="2564904"/>
            <a:ext cx="642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【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影像處理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】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雜訊與濾波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Noise and Filter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.Jason Chen.1/14/2019.[Online]</a:t>
            </a:r>
          </a:p>
          <a:p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url:</a:t>
            </a:r>
            <a:r>
              <a:rPr lang="en-US" altLang="zh-TW" sz="1400" dirty="0" smtClean="0">
                <a:hlinkClick r:id="rId6"/>
              </a:rPr>
              <a:t>https</a:t>
            </a:r>
            <a:r>
              <a:rPr lang="en-US" altLang="zh-TW" sz="1400" dirty="0">
                <a:hlinkClick r:id="rId6"/>
              </a:rPr>
              <a:t>://jason-chen-1992.weebly.com/home/-noise-and-filter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6560" y="3284984"/>
            <a:ext cx="8367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图解噪声与去噪 之一：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fix pattern noise</a:t>
            </a:r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（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FPN</a:t>
            </a:r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）与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temporal noise.</a:t>
            </a:r>
            <a:r>
              <a:rPr lang="zh-TW" altLang="en-US" sz="1400" b="1" dirty="0" smtClean="0"/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《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大话成像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all in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camera》.Apr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19, 2016.[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Online].url : </a:t>
            </a:r>
            <a:r>
              <a:rPr lang="en-US" altLang="zh-TW" sz="1400" dirty="0" smtClean="0">
                <a:hlinkClick r:id="rId7"/>
              </a:rPr>
              <a:t>http</a:t>
            </a:r>
            <a:r>
              <a:rPr lang="en-US" altLang="zh-TW" sz="1400" dirty="0">
                <a:hlinkClick r:id="rId7"/>
              </a:rPr>
              <a:t>://allincamera.github.io/post/noise_and_denoise1/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  <a:p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6560" y="4023648"/>
            <a:ext cx="8820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Zhenwang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Liu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Jiangtao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Xu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Xinlei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Wang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Kaiming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Nie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Weimin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Jin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"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Fixed-Pattern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Noise "Correction Method Based on Gray Value Compensation for TDI CMOS Image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Sensor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"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  <a:p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Sensors (Basel) 2015 Sep; 15(9): 23496–23513. Published online 2015 Sep 16. 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doi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: 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10.3390/s150923496.</a:t>
            </a:r>
          </a:p>
          <a:p>
            <a:r>
              <a:rPr lang="en-US" altLang="zh-TW" sz="1400" u="sng" dirty="0" err="1" smtClean="0">
                <a:solidFill>
                  <a:srgbClr val="404041"/>
                </a:solidFill>
                <a:latin typeface="Arial" panose="020B0604020202020204" pitchFamily="34" charset="0"/>
              </a:rPr>
              <a:t>url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 :</a:t>
            </a:r>
            <a:r>
              <a:rPr lang="en-US" altLang="zh-TW" sz="1400" dirty="0" smtClean="0">
                <a:hlinkClick r:id="rId8"/>
              </a:rPr>
              <a:t> </a:t>
            </a:r>
            <a:r>
              <a:rPr lang="en-US" altLang="zh-TW" sz="1400" dirty="0">
                <a:hlinkClick r:id="rId8"/>
              </a:rPr>
              <a:t>https://www.ncbi.nlm.nih.gov/pmc/articles/PMC4610554/citedby/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6560" y="4977755"/>
            <a:ext cx="583264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9pPr>
          </a:lstStyle>
          <a:p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  <a:hlinkClick r:id="rId9"/>
              </a:rPr>
              <a:t/>
            </a:r>
            <a:b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  <a:hlinkClick r:id="rId9"/>
              </a:rPr>
            </a:br>
            <a:r>
              <a:rPr lang="en-US" altLang="zh-TW" sz="1400" u="sng" dirty="0" err="1" smtClean="0">
                <a:solidFill>
                  <a:srgbClr val="0563C1"/>
                </a:solidFill>
                <a:latin typeface="Arial" panose="020B0604020202020204" pitchFamily="34" charset="0"/>
              </a:rPr>
              <a:t>torywalker.</a:t>
            </a:r>
            <a:r>
              <a:rPr lang="en-US" altLang="zh-TW" sz="1400" u="sng" dirty="0" err="1" smtClean="0">
                <a:solidFill>
                  <a:srgbClr val="404041"/>
                </a:solidFill>
                <a:latin typeface="Arial" panose="020B0604020202020204" pitchFamily="34" charset="0"/>
              </a:rPr>
              <a:t>Charlotte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NC .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  <a:hlinkClick r:id="rId9"/>
              </a:rPr>
              <a:t>histogram-equalizer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 .6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Mar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2019.[</a:t>
            </a:r>
            <a:r>
              <a:rPr lang="en-US" altLang="zh-TW" sz="1400" u="sng" dirty="0" err="1" smtClean="0">
                <a:solidFill>
                  <a:srgbClr val="404041"/>
                </a:solidFill>
                <a:latin typeface="Arial" panose="020B0604020202020204" pitchFamily="34" charset="0"/>
              </a:rPr>
              <a:t>Github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]</a:t>
            </a:r>
          </a:p>
          <a:p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url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:</a:t>
            </a:r>
            <a:r>
              <a:rPr lang="en-US" altLang="zh-TW" sz="1400" dirty="0">
                <a:hlinkClick r:id="rId8"/>
              </a:rPr>
              <a:t> </a:t>
            </a:r>
            <a:r>
              <a:rPr lang="en-US" altLang="zh-TW" sz="1400" dirty="0">
                <a:hlinkClick r:id="rId9"/>
              </a:rPr>
              <a:t>https://</a:t>
            </a:r>
            <a:r>
              <a:rPr lang="en-US" altLang="zh-TW" sz="1400" dirty="0" smtClean="0">
                <a:hlinkClick r:id="rId9"/>
              </a:rPr>
              <a:t>github.com/torywalker/histogram-equalizer</a:t>
            </a:r>
            <a:endParaRPr lang="zh-TW" altLang="en-US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5961" y="5805264"/>
            <a:ext cx="86105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Zhou Wang, Member,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IEEE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, Alan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C.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Bovik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Fellow, IEEE Hamid R. Sheikh, Student Member, IEEE, and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Eero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P.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Simoncelli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Senior Member, IEEE " Image Quality Assessment: From Error Visibility to Structural Similarity " EEE TRANSACTIONS ON IMAGE PROCESSING, VOL. 13, NO. 4, APRIL 2004</a:t>
            </a:r>
          </a:p>
        </p:txBody>
      </p:sp>
    </p:spTree>
    <p:extLst>
      <p:ext uri="{BB962C8B-B14F-4D97-AF65-F5344CB8AC3E}">
        <p14:creationId xmlns:p14="http://schemas.microsoft.com/office/powerpoint/2010/main" val="24629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660232" y="328498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u="sng" dirty="0" smtClean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附錄</a:t>
            </a:r>
            <a:endParaRPr lang="zh-TW" altLang="en-US" sz="4800" b="1" u="sng" dirty="0">
              <a:ln w="9525">
                <a:solidFill>
                  <a:schemeClr val="tx1"/>
                </a:solidFill>
              </a:ln>
              <a:solidFill>
                <a:srgbClr val="FFC000"/>
              </a:solidFill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203537"/>
            <a:ext cx="993890" cy="9938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39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2816"/>
            <a:ext cx="8806558" cy="4752528"/>
          </a:xfrm>
          <a:prstGeom prst="rect">
            <a:avLst/>
          </a:prstGeom>
        </p:spPr>
      </p:pic>
      <p:pic>
        <p:nvPicPr>
          <p:cNvPr id="4" name="圖片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78380"/>
            <a:ext cx="505384" cy="5053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5536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3D Gate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1" y="810275"/>
            <a:ext cx="516295" cy="5162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b="3429"/>
          <a:stretch/>
        </p:blipFill>
        <p:spPr>
          <a:xfrm>
            <a:off x="5724128" y="239230"/>
            <a:ext cx="1152128" cy="1197207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7524328" y="687948"/>
            <a:ext cx="360040" cy="299770"/>
            <a:chOff x="3203848" y="260648"/>
            <a:chExt cx="792088" cy="659494"/>
          </a:xfrm>
        </p:grpSpPr>
        <p:sp>
          <p:nvSpPr>
            <p:cNvPr id="11" name="橢圓 10"/>
            <p:cNvSpPr/>
            <p:nvPr/>
          </p:nvSpPr>
          <p:spPr>
            <a:xfrm>
              <a:off x="3203848" y="413381"/>
              <a:ext cx="792088" cy="50676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" name="流程圖: 接點 11"/>
            <p:cNvSpPr/>
            <p:nvPr/>
          </p:nvSpPr>
          <p:spPr>
            <a:xfrm>
              <a:off x="3381461" y="448330"/>
              <a:ext cx="436862" cy="43686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>
              <a:off x="3340344" y="365833"/>
              <a:ext cx="55649" cy="94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3583247" y="260648"/>
              <a:ext cx="2159" cy="152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3441191" y="286732"/>
              <a:ext cx="60384" cy="1348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H="1">
              <a:off x="3680732" y="286732"/>
              <a:ext cx="25028" cy="1348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H="1">
              <a:off x="3787165" y="354142"/>
              <a:ext cx="62603" cy="941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流程圖: 接點 30"/>
            <p:cNvSpPr/>
            <p:nvPr/>
          </p:nvSpPr>
          <p:spPr>
            <a:xfrm rot="5400000">
              <a:off x="3427278" y="576548"/>
              <a:ext cx="134321" cy="4571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2" name="流程圖: 接點 31"/>
            <p:cNvSpPr/>
            <p:nvPr/>
          </p:nvSpPr>
          <p:spPr>
            <a:xfrm rot="5400000" flipV="1">
              <a:off x="3497691" y="683734"/>
              <a:ext cx="85330" cy="4571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34" name="向右箭號 33"/>
          <p:cNvSpPr/>
          <p:nvPr/>
        </p:nvSpPr>
        <p:spPr>
          <a:xfrm flipH="1">
            <a:off x="6938090" y="714586"/>
            <a:ext cx="504056" cy="3133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980725" y="119430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閘極看向陣列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1023386" y="1025031"/>
            <a:ext cx="3849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 Noise</a:t>
            </a:r>
            <a:r>
              <a:rPr lang="zh-TW" alt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雜訊以一列為一單位變化</a:t>
            </a:r>
            <a:endParaRPr lang="zh-TW" altLang="en-US" sz="1600" b="1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5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847511"/>
            <a:ext cx="8928992" cy="4762576"/>
          </a:xfrm>
          <a:prstGeom prst="rect">
            <a:avLst/>
          </a:prstGeom>
        </p:spPr>
      </p:pic>
      <p:pic>
        <p:nvPicPr>
          <p:cNvPr id="4" name="圖片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3579"/>
            <a:ext cx="505384" cy="5053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5536" y="138779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3D Data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54738"/>
            <a:ext cx="516295" cy="51629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7"/>
          <a:srcRect b="3429"/>
          <a:stretch/>
        </p:blipFill>
        <p:spPr>
          <a:xfrm>
            <a:off x="6434034" y="58889"/>
            <a:ext cx="1152128" cy="1197207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6858121" y="1517308"/>
            <a:ext cx="360040" cy="299770"/>
            <a:chOff x="3203848" y="260648"/>
            <a:chExt cx="792088" cy="659494"/>
          </a:xfrm>
        </p:grpSpPr>
        <p:sp>
          <p:nvSpPr>
            <p:cNvPr id="14" name="橢圓 13"/>
            <p:cNvSpPr/>
            <p:nvPr/>
          </p:nvSpPr>
          <p:spPr>
            <a:xfrm>
              <a:off x="3203848" y="413381"/>
              <a:ext cx="792088" cy="50676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5" name="流程圖: 接點 14"/>
            <p:cNvSpPr/>
            <p:nvPr/>
          </p:nvSpPr>
          <p:spPr>
            <a:xfrm>
              <a:off x="3381461" y="448330"/>
              <a:ext cx="436862" cy="43686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16" name="直線接點 15"/>
            <p:cNvCxnSpPr/>
            <p:nvPr/>
          </p:nvCxnSpPr>
          <p:spPr>
            <a:xfrm>
              <a:off x="3340344" y="365833"/>
              <a:ext cx="55649" cy="943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3583247" y="260648"/>
              <a:ext cx="2159" cy="152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3441191" y="286732"/>
              <a:ext cx="60384" cy="1348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 flipH="1">
              <a:off x="3680732" y="286732"/>
              <a:ext cx="25028" cy="1348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H="1">
              <a:off x="3787165" y="354142"/>
              <a:ext cx="62603" cy="941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流程圖: 接點 20"/>
            <p:cNvSpPr/>
            <p:nvPr/>
          </p:nvSpPr>
          <p:spPr>
            <a:xfrm rot="5400000">
              <a:off x="3427278" y="576548"/>
              <a:ext cx="134321" cy="4571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2" name="流程圖: 接點 21"/>
            <p:cNvSpPr/>
            <p:nvPr/>
          </p:nvSpPr>
          <p:spPr>
            <a:xfrm rot="5400000" flipV="1">
              <a:off x="3497691" y="683734"/>
              <a:ext cx="85330" cy="4571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23" name="向右箭號 22"/>
          <p:cNvSpPr/>
          <p:nvPr/>
        </p:nvSpPr>
        <p:spPr>
          <a:xfrm rot="5400000" flipH="1">
            <a:off x="6786113" y="1085632"/>
            <a:ext cx="504056" cy="2667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309870" y="1476470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讀出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I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C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看向陣列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78694" y="1100067"/>
            <a:ext cx="3013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Noise</a:t>
            </a:r>
            <a:r>
              <a:rPr lang="zh-TW" alt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雜訊區塊性變化</a:t>
            </a:r>
            <a:endParaRPr lang="zh-TW" altLang="en-US" sz="1600" b="1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69" y="78379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60" y="123579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SSIM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629" y="5931003"/>
            <a:ext cx="3877044" cy="83331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691" y="2566782"/>
            <a:ext cx="2628900" cy="9239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833" y="1700275"/>
            <a:ext cx="2581275" cy="9715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453" y="867581"/>
            <a:ext cx="2887456" cy="765052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711706" y="1095640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亮度相似性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0256" y="1965754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CN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比度相</a:t>
            </a:r>
            <a:r>
              <a:rPr lang="zh-CN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似性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: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8024" y="2844244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r>
              <a:rPr lang="zh-CN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相似性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: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1193" y="978441"/>
            <a:ext cx="1090362" cy="36345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514" y="2662741"/>
            <a:ext cx="1781175" cy="762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2108" y="3517696"/>
            <a:ext cx="3724275" cy="93345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592" y="3632948"/>
            <a:ext cx="3152775" cy="101917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1193" y="1884704"/>
            <a:ext cx="2466975" cy="257175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2185738" y="5430583"/>
            <a:ext cx="5531757" cy="523220"/>
            <a:chOff x="2227997" y="5396016"/>
            <a:chExt cx="5531757" cy="52322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10345" y="5412681"/>
              <a:ext cx="2701815" cy="24494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2227997" y="541268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在這情形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</a:t>
              </a: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012160" y="5396016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可簡化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SSIM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公式為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pPr algn="ctr"/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152" y="4704932"/>
            <a:ext cx="3886200" cy="600075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401131" y="1023958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i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K1,K2</a:t>
            </a:r>
            <a:r>
              <a:rPr lang="zh-TW" altLang="en-US" sz="1400" i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為常數</a:t>
            </a:r>
            <a:endParaRPr lang="zh-TW" altLang="en-US" sz="1400" i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91908" y="5321672"/>
            <a:ext cx="5792460" cy="48375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9552" y="116632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雜訊產生原因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70" y="49273"/>
            <a:ext cx="505384" cy="50538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03" y="615480"/>
            <a:ext cx="4522869" cy="3577298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 rot="5400000">
            <a:off x="598996" y="1450958"/>
            <a:ext cx="1805846" cy="923869"/>
          </a:xfrm>
          <a:prstGeom prst="roundRect">
            <a:avLst/>
          </a:prstGeom>
          <a:noFill/>
          <a:ln w="38100">
            <a:solidFill>
              <a:srgbClr val="FAC6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1160815" y="3069973"/>
            <a:ext cx="3495181" cy="948490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圓角矩形 19">
            <a:hlinkClick r:id="rId5" action="ppaction://hlinksldjump"/>
          </p:cNvPr>
          <p:cNvSpPr/>
          <p:nvPr/>
        </p:nvSpPr>
        <p:spPr>
          <a:xfrm rot="16200000" flipH="1">
            <a:off x="-569911" y="1688246"/>
            <a:ext cx="2380341" cy="383112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Gate Line </a:t>
            </a:r>
            <a:r>
              <a:rPr lang="zh-TW" altLang="en-US" sz="1400" b="1" dirty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sp>
        <p:nvSpPr>
          <p:cNvPr id="21" name="圓角矩形 20">
            <a:hlinkClick r:id="rId6" action="ppaction://hlinksldjump"/>
          </p:cNvPr>
          <p:cNvSpPr/>
          <p:nvPr/>
        </p:nvSpPr>
        <p:spPr>
          <a:xfrm>
            <a:off x="1992251" y="4267232"/>
            <a:ext cx="2229213" cy="35941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Data </a:t>
            </a:r>
            <a:r>
              <a:rPr lang="en-US" altLang="zh-TW" sz="1400" b="1" dirty="0" smtClean="0">
                <a:latin typeface="Gill Sans MT" pitchFamily="34" charset="0"/>
              </a:rPr>
              <a:t>Line </a:t>
            </a:r>
            <a:r>
              <a:rPr lang="en-US" altLang="zh-TW" sz="1400" b="1" dirty="0">
                <a:latin typeface="Gill Sans MT" pitchFamily="34" charset="0"/>
              </a:rPr>
              <a:t>ADC</a:t>
            </a:r>
            <a:r>
              <a:rPr lang="zh-TW" altLang="en-US" sz="1400" b="1" dirty="0" smtClean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210620" y="658485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6" name="群組 65"/>
          <p:cNvGrpSpPr/>
          <p:nvPr/>
        </p:nvGrpSpPr>
        <p:grpSpPr>
          <a:xfrm>
            <a:off x="339023" y="4836735"/>
            <a:ext cx="8062646" cy="781410"/>
            <a:chOff x="339023" y="4836735"/>
            <a:chExt cx="8062646" cy="781410"/>
          </a:xfrm>
        </p:grpSpPr>
        <p:grpSp>
          <p:nvGrpSpPr>
            <p:cNvPr id="16" name="群組 15"/>
            <p:cNvGrpSpPr/>
            <p:nvPr/>
          </p:nvGrpSpPr>
          <p:grpSpPr>
            <a:xfrm>
              <a:off x="339023" y="4836735"/>
              <a:ext cx="1900391" cy="372210"/>
              <a:chOff x="662613" y="6092064"/>
              <a:chExt cx="1900391" cy="372210"/>
            </a:xfrm>
          </p:grpSpPr>
          <p:sp>
            <p:nvSpPr>
              <p:cNvPr id="33" name="圓角矩形 32"/>
              <p:cNvSpPr/>
              <p:nvPr/>
            </p:nvSpPr>
            <p:spPr>
              <a:xfrm>
                <a:off x="662613" y="6092064"/>
                <a:ext cx="1900391" cy="372210"/>
              </a:xfrm>
              <a:prstGeom prst="roundRect">
                <a:avLst/>
              </a:prstGeom>
              <a:solidFill>
                <a:srgbClr val="FAC6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35661" y="6094942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sz="18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閘</a:t>
                </a:r>
                <a:r>
                  <a:rPr lang="zh-TW" altLang="en-US" sz="1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極驅動電</a:t>
                </a:r>
                <a:r>
                  <a:rPr lang="zh-TW" altLang="en-US" sz="18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路</a:t>
                </a:r>
                <a:r>
                  <a:rPr lang="en-US" altLang="zh-TW" sz="1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</a:t>
                </a:r>
                <a:endParaRPr lang="en-US" altLang="zh-TW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4" name="文字方塊 33"/>
            <p:cNvSpPr txBox="1"/>
            <p:nvPr/>
          </p:nvSpPr>
          <p:spPr>
            <a:xfrm>
              <a:off x="2401462" y="4836822"/>
              <a:ext cx="5981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/>
                  </a:solidFill>
                  <a:latin typeface="+mn-ea"/>
                  <a:ea typeface="+mn-ea"/>
                </a:rPr>
                <a:t>電路功能 </a:t>
              </a:r>
              <a:r>
                <a:rPr lang="en-US" altLang="zh-TW" sz="1600" b="1" dirty="0">
                  <a:solidFill>
                    <a:schemeClr val="tx1"/>
                  </a:solidFill>
                  <a:latin typeface="+mn-ea"/>
                  <a:ea typeface="+mn-ea"/>
                </a:rPr>
                <a:t>–</a:t>
              </a:r>
              <a:r>
                <a:rPr lang="zh-TW" altLang="en-US" sz="1600" b="1" dirty="0">
                  <a:solidFill>
                    <a:schemeClr val="tx1"/>
                  </a:solidFill>
                  <a:latin typeface="+mn-ea"/>
                  <a:ea typeface="+mn-ea"/>
                </a:rPr>
                <a:t> 控制</a:t>
              </a:r>
              <a:r>
                <a:rPr lang="zh-TW" altLang="en-US" sz="1600" b="1" dirty="0">
                  <a:solidFill>
                    <a:srgbClr val="C00000"/>
                  </a:solidFill>
                  <a:latin typeface="+mn-ea"/>
                  <a:ea typeface="+mn-ea"/>
                </a:rPr>
                <a:t>切換</a:t>
              </a:r>
              <a:r>
                <a:rPr lang="en-US" altLang="zh-TW" sz="1600" b="1" dirty="0">
                  <a:solidFill>
                    <a:srgbClr val="C00000"/>
                  </a:solidFill>
                  <a:latin typeface="+mn-ea"/>
                  <a:ea typeface="+mn-ea"/>
                </a:rPr>
                <a:t>TFT</a:t>
              </a:r>
              <a:r>
                <a:rPr lang="zh-TW" altLang="en-US" sz="1600" b="1" dirty="0">
                  <a:solidFill>
                    <a:srgbClr val="C00000"/>
                  </a:solidFill>
                  <a:latin typeface="+mn-ea"/>
                  <a:ea typeface="+mn-ea"/>
                </a:rPr>
                <a:t>電晶體</a:t>
              </a:r>
              <a:r>
                <a:rPr lang="zh-TW" altLang="en-US" sz="1600" b="1" dirty="0">
                  <a:solidFill>
                    <a:schemeClr val="tx1"/>
                  </a:solidFill>
                  <a:latin typeface="+mn-ea"/>
                  <a:ea typeface="+mn-ea"/>
                </a:rPr>
                <a:t>陣列動作</a:t>
              </a: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2420225" y="5279591"/>
              <a:ext cx="5981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1"/>
                  </a:solidFill>
                  <a:latin typeface="+mn-ea"/>
                  <a:ea typeface="+mn-ea"/>
                </a:rPr>
                <a:t>造成問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題 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+mn-ea"/>
                </a:rPr>
                <a:t>–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造成</a:t>
              </a:r>
              <a:r>
                <a:rPr lang="zh-TW" altLang="en-US" sz="16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水平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方向</a:t>
              </a:r>
              <a:r>
                <a:rPr lang="zh-TW" altLang="en-US" sz="16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雜訊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，稱作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Gate Noise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endParaRPr lang="zh-TW" altLang="en-US" sz="16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48" name="圖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966" y="686153"/>
            <a:ext cx="3392917" cy="3470617"/>
          </a:xfrm>
          <a:prstGeom prst="rect">
            <a:avLst/>
          </a:prstGeom>
        </p:spPr>
      </p:pic>
      <p:grpSp>
        <p:nvGrpSpPr>
          <p:cNvPr id="57" name="群組 56"/>
          <p:cNvGrpSpPr/>
          <p:nvPr/>
        </p:nvGrpSpPr>
        <p:grpSpPr>
          <a:xfrm>
            <a:off x="7291660" y="4064283"/>
            <a:ext cx="1755759" cy="461665"/>
            <a:chOff x="2397143" y="54227"/>
            <a:chExt cx="2409899" cy="578833"/>
          </a:xfrm>
        </p:grpSpPr>
        <p:sp>
          <p:nvSpPr>
            <p:cNvPr id="58" name="圓角矩形 57"/>
            <p:cNvSpPr/>
            <p:nvPr/>
          </p:nvSpPr>
          <p:spPr>
            <a:xfrm>
              <a:off x="2411760" y="188639"/>
              <a:ext cx="2304256" cy="395172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397143" y="54227"/>
              <a:ext cx="2409899" cy="578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200" b="1" dirty="0" smtClean="0">
                  <a:solidFill>
                    <a:schemeClr val="dk1"/>
                  </a:solidFill>
                  <a:latin typeface="+mj-ea"/>
                  <a:ea typeface="+mj-ea"/>
                </a:rPr>
                <a:t>Note : </a:t>
              </a:r>
              <a:r>
                <a:rPr lang="zh-TW" altLang="en-US" sz="1200" b="1" dirty="0" smtClean="0">
                  <a:solidFill>
                    <a:schemeClr val="dk1"/>
                  </a:solidFill>
                  <a:latin typeface="+mj-ea"/>
                  <a:ea typeface="+mj-ea"/>
                </a:rPr>
                <a:t>圖經過對比調整</a:t>
              </a:r>
              <a:endParaRPr lang="zh-TW" altLang="en-US" sz="1200" b="1" dirty="0">
                <a:solidFill>
                  <a:schemeClr val="dk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1722945" y="1412776"/>
            <a:ext cx="2993071" cy="1152128"/>
            <a:chOff x="1722945" y="1412776"/>
            <a:chExt cx="2993071" cy="1152128"/>
          </a:xfrm>
        </p:grpSpPr>
        <p:cxnSp>
          <p:nvCxnSpPr>
            <p:cNvPr id="36" name="直線接點 35"/>
            <p:cNvCxnSpPr/>
            <p:nvPr/>
          </p:nvCxnSpPr>
          <p:spPr>
            <a:xfrm>
              <a:off x="1722945" y="1412776"/>
              <a:ext cx="2933051" cy="0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>
              <a:off x="1722945" y="1988840"/>
              <a:ext cx="2933051" cy="0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1722945" y="2564904"/>
              <a:ext cx="2993071" cy="0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/>
          <p:cNvGrpSpPr/>
          <p:nvPr/>
        </p:nvGrpSpPr>
        <p:grpSpPr>
          <a:xfrm>
            <a:off x="374196" y="5733256"/>
            <a:ext cx="8598093" cy="851599"/>
            <a:chOff x="374196" y="5733256"/>
            <a:chExt cx="8598093" cy="851599"/>
          </a:xfrm>
        </p:grpSpPr>
        <p:grpSp>
          <p:nvGrpSpPr>
            <p:cNvPr id="79" name="群組 78"/>
            <p:cNvGrpSpPr/>
            <p:nvPr/>
          </p:nvGrpSpPr>
          <p:grpSpPr>
            <a:xfrm>
              <a:off x="374196" y="5805264"/>
              <a:ext cx="8493492" cy="779591"/>
              <a:chOff x="374196" y="5805264"/>
              <a:chExt cx="8493492" cy="779591"/>
            </a:xfrm>
          </p:grpSpPr>
          <p:grpSp>
            <p:nvGrpSpPr>
              <p:cNvPr id="15" name="群組 14"/>
              <p:cNvGrpSpPr/>
              <p:nvPr/>
            </p:nvGrpSpPr>
            <p:grpSpPr>
              <a:xfrm>
                <a:off x="374196" y="5805264"/>
                <a:ext cx="1865218" cy="394450"/>
                <a:chOff x="797736" y="5572876"/>
                <a:chExt cx="1865218" cy="394450"/>
              </a:xfrm>
            </p:grpSpPr>
            <p:sp>
              <p:nvSpPr>
                <p:cNvPr id="14" name="圓角矩形 13"/>
                <p:cNvSpPr/>
                <p:nvPr/>
              </p:nvSpPr>
              <p:spPr>
                <a:xfrm>
                  <a:off x="797736" y="5572876"/>
                  <a:ext cx="1865218" cy="365321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799902" y="5597994"/>
                  <a:ext cx="180153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TW" altLang="en-US" sz="18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訊號讀取電</a:t>
                  </a:r>
                  <a:r>
                    <a:rPr lang="zh-TW" altLang="en-US" sz="1800" b="1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路</a:t>
                  </a:r>
                  <a:endParaRPr lang="zh-TW" altLang="en-US" sz="1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43" name="文字方塊 42"/>
              <p:cNvSpPr txBox="1"/>
              <p:nvPr/>
            </p:nvSpPr>
            <p:spPr>
              <a:xfrm>
                <a:off x="2420225" y="6246301"/>
                <a:ext cx="59814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造成問題</a:t>
                </a:r>
                <a:r>
                  <a:rPr lang="en-US" altLang="zh-TW" sz="16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–</a:t>
                </a:r>
                <a:r>
                  <a:rPr lang="zh-TW" altLang="en-US" sz="16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造成</a:t>
                </a:r>
                <a:r>
                  <a:rPr lang="zh-TW" altLang="en-US" sz="1600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垂直方向</a:t>
                </a:r>
                <a:r>
                  <a:rPr lang="zh-TW" altLang="en-US" sz="16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且具</a:t>
                </a:r>
                <a:r>
                  <a:rPr lang="zh-TW" altLang="en-US" sz="1600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區塊性</a:t>
                </a:r>
                <a:r>
                  <a:rPr lang="zh-TW" altLang="en-US" sz="16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雜訊，稱</a:t>
                </a:r>
                <a:r>
                  <a:rPr lang="zh-TW" altLang="en-US" sz="16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作</a:t>
                </a:r>
                <a:r>
                  <a:rPr lang="en-US" altLang="zh-TW" sz="16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ADC Noise</a:t>
                </a:r>
                <a:r>
                  <a:rPr lang="zh-TW" altLang="en-US" sz="16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endParaRPr lang="zh-TW" altLang="en-US" sz="16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2420225" y="5830142"/>
                <a:ext cx="64474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電路功能 </a:t>
                </a:r>
                <a:r>
                  <a:rPr lang="en-US" altLang="zh-TW" sz="16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–</a:t>
                </a:r>
                <a:r>
                  <a:rPr lang="zh-TW" altLang="en-US" sz="16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zh-TW" altLang="en-US" sz="1600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讀取</a:t>
                </a:r>
                <a:r>
                  <a:rPr lang="en-US" altLang="zh-TW" sz="16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TFT</a:t>
                </a:r>
                <a:r>
                  <a:rPr lang="zh-TW" altLang="en-US" sz="16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電晶體陣列</a:t>
                </a:r>
                <a:r>
                  <a:rPr lang="zh-TW" altLang="en-US" sz="1600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資料</a:t>
                </a:r>
                <a:r>
                  <a:rPr lang="zh-TW" altLang="en-US" sz="16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，並將類比訊號轉成數位訊號</a:t>
                </a:r>
              </a:p>
            </p:txBody>
          </p:sp>
        </p:grpSp>
        <p:cxnSp>
          <p:nvCxnSpPr>
            <p:cNvPr id="76" name="直線接點 75"/>
            <p:cNvCxnSpPr/>
            <p:nvPr/>
          </p:nvCxnSpPr>
          <p:spPr>
            <a:xfrm>
              <a:off x="412071" y="5733256"/>
              <a:ext cx="8560218" cy="0"/>
            </a:xfrm>
            <a:prstGeom prst="line">
              <a:avLst/>
            </a:prstGeom>
            <a:ln>
              <a:solidFill>
                <a:srgbClr val="474747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群組 63"/>
          <p:cNvGrpSpPr/>
          <p:nvPr/>
        </p:nvGrpSpPr>
        <p:grpSpPr>
          <a:xfrm>
            <a:off x="2177893" y="1268760"/>
            <a:ext cx="1746035" cy="1944216"/>
            <a:chOff x="2177893" y="1268760"/>
            <a:chExt cx="1746035" cy="1944216"/>
          </a:xfrm>
        </p:grpSpPr>
        <p:cxnSp>
          <p:nvCxnSpPr>
            <p:cNvPr id="63" name="直線單箭頭接點 62"/>
            <p:cNvCxnSpPr/>
            <p:nvPr/>
          </p:nvCxnSpPr>
          <p:spPr>
            <a:xfrm>
              <a:off x="2177893" y="1268760"/>
              <a:ext cx="0" cy="194421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>
              <a:off x="3059832" y="1268760"/>
              <a:ext cx="0" cy="194421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>
              <a:off x="3923928" y="1268760"/>
              <a:ext cx="0" cy="194421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8"/>
          <a:srcRect b="2862"/>
          <a:stretch/>
        </p:blipFill>
        <p:spPr>
          <a:xfrm>
            <a:off x="5567969" y="688083"/>
            <a:ext cx="3394914" cy="3471366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104049" y="6555795"/>
            <a:ext cx="1859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* 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3D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雜訊圖請見附錄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4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0" grpId="0" animBg="1"/>
      <p:bldP spid="20" grpId="0" animBg="1"/>
      <p:bldP spid="20" grpId="1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對比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p:sp>
        <p:nvSpPr>
          <p:cNvPr id="50" name="文字方塊 49"/>
          <p:cNvSpPr txBox="1"/>
          <p:nvPr/>
        </p:nvSpPr>
        <p:spPr>
          <a:xfrm>
            <a:off x="943038" y="993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18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2635851"/>
            <a:ext cx="3496282" cy="36496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22216" y="2891794"/>
            <a:ext cx="144016" cy="3393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146626" y="3468524"/>
            <a:ext cx="1357162" cy="286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1088664" y="6112318"/>
            <a:ext cx="34291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由右方圖垂直方向之一條線繪成，可觀察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圍。</a:t>
            </a:r>
            <a:endParaRPr lang="en-US" altLang="zh-TW" sz="1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173264" y="6289290"/>
            <a:ext cx="596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(3)</a:t>
            </a:r>
            <a:endParaRPr lang="zh-TW" altLang="en-US" sz="1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52" y="2780495"/>
            <a:ext cx="4703074" cy="327334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6798" y="3568658"/>
            <a:ext cx="1121706" cy="30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+mj-lt"/>
              </a:rPr>
              <a:t>65535</a:t>
            </a:r>
            <a:endParaRPr lang="zh-TW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76306" y="5325022"/>
            <a:ext cx="281346" cy="30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0</a:t>
            </a:r>
            <a:endParaRPr lang="zh-TW" altLang="en-US" sz="1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983514" y="3734620"/>
            <a:ext cx="3968887" cy="203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983514" y="5491891"/>
            <a:ext cx="39688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90209" y="5257008"/>
            <a:ext cx="3972351" cy="13602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204965" y="2810834"/>
            <a:ext cx="1837637" cy="333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尚未調整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Y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軸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range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442742" y="2781589"/>
            <a:ext cx="4701504" cy="3272246"/>
            <a:chOff x="452484" y="2484649"/>
            <a:chExt cx="4701504" cy="3272246"/>
          </a:xfrm>
        </p:grpSpPr>
        <p:grpSp>
          <p:nvGrpSpPr>
            <p:cNvPr id="35" name="群組 34"/>
            <p:cNvGrpSpPr/>
            <p:nvPr/>
          </p:nvGrpSpPr>
          <p:grpSpPr>
            <a:xfrm>
              <a:off x="452484" y="2484649"/>
              <a:ext cx="4701504" cy="3272246"/>
              <a:chOff x="8028384" y="2348010"/>
              <a:chExt cx="4335794" cy="3017712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8384" y="2348010"/>
                <a:ext cx="4335794" cy="3017712"/>
              </a:xfrm>
              <a:prstGeom prst="rect">
                <a:avLst/>
              </a:prstGeom>
            </p:spPr>
          </p:pic>
          <p:sp>
            <p:nvSpPr>
              <p:cNvPr id="34" name="矩形 33"/>
              <p:cNvSpPr/>
              <p:nvPr/>
            </p:nvSpPr>
            <p:spPr>
              <a:xfrm>
                <a:off x="10044608" y="2363145"/>
                <a:ext cx="11929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Y</a:t>
                </a:r>
                <a:r>
                  <a:rPr lang="zh-TW" altLang="en-US" sz="14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軸縮放過後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676306" y="3239532"/>
              <a:ext cx="4286254" cy="16720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4860032" y="28592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210620" y="658485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7"/>
          <a:srcRect b="3429"/>
          <a:stretch/>
        </p:blipFill>
        <p:spPr>
          <a:xfrm>
            <a:off x="5287320" y="2645723"/>
            <a:ext cx="3515838" cy="3653402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752260" y="739782"/>
            <a:ext cx="7228701" cy="415498"/>
            <a:chOff x="816979" y="954246"/>
            <a:chExt cx="7228701" cy="415498"/>
          </a:xfrm>
        </p:grpSpPr>
        <p:sp>
          <p:nvSpPr>
            <p:cNvPr id="16" name="矩形 15"/>
            <p:cNvSpPr/>
            <p:nvPr/>
          </p:nvSpPr>
          <p:spPr>
            <a:xfrm>
              <a:off x="816979" y="954246"/>
              <a:ext cx="722870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原始圖像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16bits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灰階影像 ，一般螢幕僅能顯示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bit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影像。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8" name="直線單箭頭接點 37"/>
            <p:cNvCxnSpPr/>
            <p:nvPr/>
          </p:nvCxnSpPr>
          <p:spPr>
            <a:xfrm>
              <a:off x="1672740" y="1189356"/>
              <a:ext cx="244609" cy="0"/>
            </a:xfrm>
            <a:prstGeom prst="straightConnector1">
              <a:avLst/>
            </a:prstGeom>
            <a:ln w="28575">
              <a:solidFill>
                <a:srgbClr val="47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群組 18"/>
          <p:cNvGrpSpPr/>
          <p:nvPr/>
        </p:nvGrpSpPr>
        <p:grpSpPr>
          <a:xfrm>
            <a:off x="752260" y="1254136"/>
            <a:ext cx="7542822" cy="712503"/>
            <a:chOff x="816979" y="1468600"/>
            <a:chExt cx="7542822" cy="712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852732" y="1468600"/>
                  <a:ext cx="2312675" cy="7125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TW" sz="1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𝟖𝟐𝟎𝟎</m:t>
                            </m:r>
                            <m:r>
                              <a:rPr lang="en-US" altLang="zh-TW" sz="1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−</m:t>
                            </m:r>
                            <m:r>
                              <a:rPr lang="en-US" altLang="zh-TW" sz="1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𝟕𝟗𝟎𝟎</m:t>
                            </m:r>
                          </m:num>
                          <m:den>
                            <m:r>
                              <a:rPr lang="en-US" altLang="zh-TW" sz="1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𝟔𝟓𝟓𝟑𝟔</m:t>
                            </m:r>
                          </m:den>
                        </m:f>
                        <m:r>
                          <a:rPr lang="en-US" altLang="zh-TW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=</m:t>
                        </m:r>
                        <m:r>
                          <a:rPr lang="en-US" altLang="zh-TW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𝟎</m:t>
                        </m:r>
                        <m:r>
                          <a:rPr lang="en-US" altLang="zh-TW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.</m:t>
                        </m:r>
                        <m:r>
                          <a:rPr lang="en-US" altLang="zh-TW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𝟎𝟎𝟒𝟓</m:t>
                        </m:r>
                      </m:oMath>
                    </m:oMathPara>
                  </a14:m>
                  <a:endParaRPr lang="zh-TW" altLang="en-US" sz="16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endParaRPr lang="zh-TW" altLang="en-US" sz="1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732" y="1468600"/>
                  <a:ext cx="2312675" cy="71250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/>
            <p:cNvSpPr/>
            <p:nvPr/>
          </p:nvSpPr>
          <p:spPr>
            <a:xfrm>
              <a:off x="816979" y="159970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變動範圍</a:t>
              </a:r>
              <a:endParaRPr lang="zh-TW" altLang="en-US" sz="1400" dirty="0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1696579" y="1737254"/>
              <a:ext cx="244609" cy="0"/>
            </a:xfrm>
            <a:prstGeom prst="straightConnector1">
              <a:avLst/>
            </a:prstGeom>
            <a:ln w="28575">
              <a:solidFill>
                <a:srgbClr val="4747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3964754" y="1506118"/>
              <a:ext cx="4395047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變動極為微小。</a:t>
              </a:r>
              <a:endPara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939013" y="1949124"/>
            <a:ext cx="3685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整對比、</a:t>
            </a:r>
            <a:r>
              <a:rPr lang="zh-TW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</a:t>
            </a:r>
            <a:r>
              <a:rPr lang="zh-TW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方圖均衡化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(histogram EQ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。</a:t>
            </a:r>
            <a:endParaRPr lang="en-US" altLang="zh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3918" y="1956014"/>
            <a:ext cx="7467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</a:t>
            </a:r>
            <a:endParaRPr lang="zh-TW" altLang="en-US" sz="1400" dirty="0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665708" y="2133578"/>
            <a:ext cx="244609" cy="0"/>
          </a:xfrm>
          <a:prstGeom prst="straightConnector1">
            <a:avLst/>
          </a:prstGeom>
          <a:ln w="28575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5954924" y="2221493"/>
            <a:ext cx="203132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原始圖像</a:t>
            </a:r>
            <a:endParaRPr lang="zh-TW" altLang="zh-TW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954924" y="2215395"/>
            <a:ext cx="2031325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圖像經過</a:t>
            </a:r>
            <a:r>
              <a:rPr lang="zh-TW" altLang="zh-TW" sz="1200" b="1" dirty="0">
                <a:solidFill>
                  <a:schemeClr val="tx1"/>
                </a:solidFill>
                <a:latin typeface="+mj-ea"/>
                <a:ea typeface="+mj-ea"/>
              </a:rPr>
              <a:t>直方圖均衡</a:t>
            </a:r>
            <a:r>
              <a:rPr lang="zh-TW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化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處理</a:t>
            </a:r>
            <a:endParaRPr lang="zh-TW" altLang="zh-TW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597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82" t="16" r="-382" b="2986"/>
          <a:stretch/>
        </p:blipFill>
        <p:spPr>
          <a:xfrm>
            <a:off x="3856723" y="1180726"/>
            <a:ext cx="4410857" cy="4603751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果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預覽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b="3429"/>
          <a:stretch/>
        </p:blipFill>
        <p:spPr>
          <a:xfrm>
            <a:off x="3860413" y="1184271"/>
            <a:ext cx="4390393" cy="45621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16422" y="685232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去除兩種方向雜訊，同時保留面板</a:t>
            </a:r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 </a:t>
            </a:r>
            <a:endParaRPr lang="en-US" altLang="zh-TW" sz="18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712802" y="691095"/>
            <a:ext cx="360040" cy="400110"/>
          </a:xfrm>
          <a:prstGeom prst="chevron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2000" b="1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475462" y="1289565"/>
            <a:ext cx="2606110" cy="4201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b="1" dirty="0">
                <a:latin typeface="Gill Sans MT" pitchFamily="34" charset="0"/>
              </a:rPr>
              <a:t>Data Line</a:t>
            </a:r>
            <a:r>
              <a:rPr lang="zh-TW" altLang="en-US" sz="2000" b="1" dirty="0">
                <a:latin typeface="Gill Sans MT" pitchFamily="34" charset="0"/>
              </a:rPr>
              <a:t> </a:t>
            </a:r>
            <a:r>
              <a:rPr lang="en-US" altLang="zh-TW" sz="2000" b="1" dirty="0" smtClean="0">
                <a:latin typeface="Gill Sans MT" pitchFamily="34" charset="0"/>
              </a:rPr>
              <a:t>ADC Noise</a:t>
            </a:r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502499" y="2265959"/>
            <a:ext cx="2632770" cy="423740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b="1" dirty="0">
                <a:latin typeface="Gill Sans MT" pitchFamily="34" charset="0"/>
              </a:rPr>
              <a:t>Gate Line </a:t>
            </a:r>
            <a:r>
              <a:rPr lang="zh-TW" altLang="en-US" sz="2000" b="1" dirty="0">
                <a:latin typeface="Gill Sans MT" pitchFamily="34" charset="0"/>
              </a:rPr>
              <a:t> </a:t>
            </a:r>
            <a:r>
              <a:rPr lang="en-US" altLang="zh-TW" sz="2000" b="1" dirty="0" smtClean="0">
                <a:latin typeface="Gill Sans MT" pitchFamily="34" charset="0"/>
              </a:rPr>
              <a:t>Noise</a:t>
            </a:r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244" y="1190437"/>
            <a:ext cx="4484593" cy="458729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6"/>
          <a:srcRect b="2862"/>
          <a:stretch/>
        </p:blipFill>
        <p:spPr>
          <a:xfrm>
            <a:off x="3868299" y="1174905"/>
            <a:ext cx="4461948" cy="4663761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219" y="1186409"/>
            <a:ext cx="4469028" cy="4665038"/>
          </a:xfrm>
          <a:prstGeom prst="rect">
            <a:avLst/>
          </a:prstGeom>
        </p:spPr>
      </p:pic>
      <p:sp>
        <p:nvSpPr>
          <p:cNvPr id="56" name="圓角矩形 55"/>
          <p:cNvSpPr/>
          <p:nvPr/>
        </p:nvSpPr>
        <p:spPr>
          <a:xfrm>
            <a:off x="558351" y="4333812"/>
            <a:ext cx="2606110" cy="420179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原始圖像經對比調整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45259" y="5021572"/>
            <a:ext cx="2867811" cy="377891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原圖濾除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378544" y="5633834"/>
            <a:ext cx="2948376" cy="388507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原圖濾</a:t>
            </a:r>
            <a:r>
              <a:rPr lang="zh-TW" altLang="en-US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238213" y="6234871"/>
            <a:ext cx="3378474" cy="444121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原圖濾</a:t>
            </a:r>
            <a:r>
              <a:rPr lang="zh-TW" altLang="en-US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 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ate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83900" y="1769660"/>
            <a:ext cx="2558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Vertical direction in region 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514869" y="2751576"/>
            <a:ext cx="252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Horizontal direction in line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左中括弧 68"/>
          <p:cNvSpPr/>
          <p:nvPr/>
        </p:nvSpPr>
        <p:spPr>
          <a:xfrm flipH="1">
            <a:off x="8372083" y="1494884"/>
            <a:ext cx="147595" cy="4286605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左中括弧 69"/>
          <p:cNvSpPr/>
          <p:nvPr/>
        </p:nvSpPr>
        <p:spPr>
          <a:xfrm rot="5400000" flipH="1">
            <a:off x="6022378" y="3840443"/>
            <a:ext cx="147595" cy="4286611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144754" y="5688041"/>
            <a:ext cx="3751503" cy="36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 rot="5400000">
            <a:off x="6619544" y="3453557"/>
            <a:ext cx="3751500" cy="36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p:sp>
        <p:nvSpPr>
          <p:cNvPr id="3" name="左大括弧 2"/>
          <p:cNvSpPr/>
          <p:nvPr/>
        </p:nvSpPr>
        <p:spPr>
          <a:xfrm>
            <a:off x="177442" y="1463773"/>
            <a:ext cx="201012" cy="1069614"/>
          </a:xfrm>
          <a:prstGeom prst="leftBrac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58351" y="3765985"/>
            <a:ext cx="2606110" cy="420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</a:t>
            </a:r>
            <a:r>
              <a:rPr lang="zh-TW" altLang="en-US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始圖</a:t>
            </a:r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251612" y="3305387"/>
            <a:ext cx="424331" cy="1072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6859" y="3220528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對比調整後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5245" y="3232544"/>
            <a:ext cx="11079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未經對比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2008777" y="3305387"/>
            <a:ext cx="424331" cy="107282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187256" y="6524787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4918600" y="6161588"/>
            <a:ext cx="2607332" cy="4203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b="1" dirty="0">
                <a:latin typeface="Gill Sans MT" pitchFamily="34" charset="0"/>
              </a:rPr>
              <a:t>Data </a:t>
            </a:r>
            <a:r>
              <a:rPr lang="en-US" altLang="zh-TW" sz="2000" b="1" dirty="0" smtClean="0">
                <a:latin typeface="Gill Sans MT" pitchFamily="34" charset="0"/>
              </a:rPr>
              <a:t>Line</a:t>
            </a:r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7" name="圓角矩形 36"/>
          <p:cNvSpPr/>
          <p:nvPr/>
        </p:nvSpPr>
        <p:spPr>
          <a:xfrm rot="5400000">
            <a:off x="7533522" y="3285657"/>
            <a:ext cx="2632770" cy="423740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b="1" dirty="0">
                <a:latin typeface="Gill Sans MT" pitchFamily="34" charset="0"/>
              </a:rPr>
              <a:t>Gate </a:t>
            </a:r>
            <a:r>
              <a:rPr lang="en-US" altLang="zh-TW" sz="2000" b="1" dirty="0" smtClean="0">
                <a:latin typeface="Gill Sans MT" pitchFamily="34" charset="0"/>
              </a:rPr>
              <a:t>Line</a:t>
            </a:r>
            <a:endParaRPr lang="zh-TW" altLang="en-US" sz="2000" b="1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5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2" grpId="0" animBg="1"/>
      <p:bldP spid="63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68" y="53673"/>
            <a:ext cx="505384" cy="53851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354311" y="945955"/>
            <a:ext cx="4789689" cy="4813082"/>
            <a:chOff x="-908840" y="-2763165"/>
            <a:chExt cx="10116386" cy="10911882"/>
          </a:xfrm>
        </p:grpSpPr>
        <p:grpSp>
          <p:nvGrpSpPr>
            <p:cNvPr id="27" name="群組 26"/>
            <p:cNvGrpSpPr/>
            <p:nvPr/>
          </p:nvGrpSpPr>
          <p:grpSpPr>
            <a:xfrm>
              <a:off x="-908840" y="-2716724"/>
              <a:ext cx="9380331" cy="5494388"/>
              <a:chOff x="1001250" y="652294"/>
              <a:chExt cx="9380331" cy="5494388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1250" y="1313407"/>
                <a:ext cx="4630196" cy="4833275"/>
              </a:xfrm>
              <a:prstGeom prst="rect">
                <a:avLst/>
              </a:prstGeom>
            </p:spPr>
          </p:pic>
          <p:grpSp>
            <p:nvGrpSpPr>
              <p:cNvPr id="21" name="群組 20"/>
              <p:cNvGrpSpPr/>
              <p:nvPr/>
            </p:nvGrpSpPr>
            <p:grpSpPr>
              <a:xfrm>
                <a:off x="1382053" y="652294"/>
                <a:ext cx="8999528" cy="1730892"/>
                <a:chOff x="601877" y="993213"/>
                <a:chExt cx="8999528" cy="1730892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601877" y="993213"/>
                  <a:ext cx="3868588" cy="707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TW" altLang="en-US" sz="1000" b="1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平滑濾波</a:t>
                  </a:r>
                  <a:r>
                    <a:rPr lang="zh-TW" altLang="en-US" sz="10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000" b="1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filter2D</a:t>
                  </a:r>
                  <a:r>
                    <a:rPr lang="zh-TW" altLang="en-US" sz="1000" b="1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 </a:t>
                  </a:r>
                  <a:r>
                    <a:rPr lang="en-US" altLang="zh-TW" sz="1000" b="1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5*5</a:t>
                  </a:r>
                  <a:endParaRPr lang="zh-TW" altLang="en-US" sz="10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029406" y="1928102"/>
                  <a:ext cx="4571999" cy="796003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zh-TW" sz="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34" name="群組 33"/>
            <p:cNvGrpSpPr/>
            <p:nvPr/>
          </p:nvGrpSpPr>
          <p:grpSpPr>
            <a:xfrm>
              <a:off x="4033412" y="-2763165"/>
              <a:ext cx="4632524" cy="5495233"/>
              <a:chOff x="-150270" y="-758920"/>
              <a:chExt cx="4632524" cy="5495233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703224" y="-758920"/>
                <a:ext cx="2597165" cy="707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sz="10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平滑濾波  </a:t>
                </a:r>
                <a:r>
                  <a:rPr lang="en-US" altLang="zh-TW" sz="10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blur</a:t>
                </a:r>
                <a:endParaRPr lang="zh-TW" altLang="en-US" sz="1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0270" y="-99392"/>
                <a:ext cx="4632524" cy="4835705"/>
              </a:xfrm>
              <a:prstGeom prst="rect">
                <a:avLst/>
              </a:prstGeom>
            </p:spPr>
          </p:pic>
        </p:grpSp>
        <p:grpSp>
          <p:nvGrpSpPr>
            <p:cNvPr id="37" name="群組 36"/>
            <p:cNvGrpSpPr/>
            <p:nvPr/>
          </p:nvGrpSpPr>
          <p:grpSpPr>
            <a:xfrm>
              <a:off x="3163433" y="2623326"/>
              <a:ext cx="6044113" cy="5492441"/>
              <a:chOff x="-5587011" y="379595"/>
              <a:chExt cx="6044113" cy="5492441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717032" y="1052736"/>
                <a:ext cx="4616809" cy="4819300"/>
              </a:xfrm>
              <a:prstGeom prst="rect">
                <a:avLst/>
              </a:prstGeom>
            </p:spPr>
          </p:pic>
          <p:sp>
            <p:nvSpPr>
              <p:cNvPr id="36" name="矩形 35"/>
              <p:cNvSpPr/>
              <p:nvPr/>
            </p:nvSpPr>
            <p:spPr>
              <a:xfrm>
                <a:off x="-5587011" y="379595"/>
                <a:ext cx="6044113" cy="21226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0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高斯平滑濾波 </a:t>
                </a:r>
                <a:r>
                  <a:rPr lang="en-US" altLang="zh-TW" sz="1000" b="1" dirty="0" err="1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GaussianBlur</a:t>
                </a:r>
                <a:endParaRPr lang="en-US" altLang="zh-TW" sz="1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9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9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zh-TW" altLang="en-US" sz="9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>
              <a:off x="-904654" y="2678089"/>
              <a:ext cx="4621824" cy="5470628"/>
              <a:chOff x="-3670460" y="438247"/>
              <a:chExt cx="4621824" cy="5470628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670460" y="1084339"/>
                <a:ext cx="4621824" cy="4824536"/>
              </a:xfrm>
              <a:prstGeom prst="rect">
                <a:avLst/>
              </a:prstGeom>
            </p:spPr>
          </p:pic>
          <p:sp>
            <p:nvSpPr>
              <p:cNvPr id="41" name="矩形 40"/>
              <p:cNvSpPr/>
              <p:nvPr/>
            </p:nvSpPr>
            <p:spPr>
              <a:xfrm>
                <a:off x="-3324504" y="438247"/>
                <a:ext cx="3775518" cy="847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0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中</a:t>
                </a:r>
                <a:r>
                  <a:rPr lang="zh-TW" altLang="en-US" sz="10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r>
                  <a:rPr lang="zh-TW" altLang="en-US" sz="10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濾波</a:t>
                </a:r>
                <a:r>
                  <a:rPr lang="en-US" altLang="zh-TW" sz="1000" b="1" dirty="0" err="1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median_blur</a:t>
                </a:r>
                <a:r>
                  <a:rPr lang="en-US" altLang="zh-TW" sz="10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sz="1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4" name="文字方塊 43"/>
          <p:cNvSpPr txBox="1"/>
          <p:nvPr/>
        </p:nvSpPr>
        <p:spPr>
          <a:xfrm>
            <a:off x="7210620" y="658485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39552" y="116632"/>
            <a:ext cx="2159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算法產生原因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681885" y="945955"/>
            <a:ext cx="4379048" cy="1846659"/>
            <a:chOff x="491691" y="957776"/>
            <a:chExt cx="4379048" cy="1846659"/>
          </a:xfrm>
        </p:grpSpPr>
        <p:sp>
          <p:nvSpPr>
            <p:cNvPr id="40" name="矩形 39"/>
            <p:cNvSpPr/>
            <p:nvPr/>
          </p:nvSpPr>
          <p:spPr>
            <a:xfrm>
              <a:off x="491691" y="957776"/>
              <a:ext cx="437904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帶入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列經典去雜訊演算法 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51626" y="1373274"/>
              <a:ext cx="3650358" cy="1431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平滑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濾波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均值濾波、模糊濾波</a:t>
              </a:r>
              <a:endPara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中值平滑濾波</a:t>
              </a:r>
              <a:endPara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高斯平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滑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波</a:t>
              </a:r>
              <a:endPara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4" name="文本框 23"/>
          <p:cNvSpPr>
            <a:spLocks noChangeArrowheads="1"/>
          </p:cNvSpPr>
          <p:nvPr/>
        </p:nvSpPr>
        <p:spPr bwMode="auto">
          <a:xfrm>
            <a:off x="1127138" y="2738600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分析問題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2" y="2659682"/>
            <a:ext cx="472675" cy="4726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48236" y="3132357"/>
            <a:ext cx="358303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Ø"/>
            </a:pPr>
            <a:endParaRPr lang="en-US" altLang="zh-TW" sz="14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TW" altLang="en-US" sz="14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經典演算法多用於處理胡椒鹽雜訊</a:t>
            </a:r>
            <a:endParaRPr lang="en-US" altLang="zh-TW" sz="1400" b="1" dirty="0" smtClean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14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14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可透過中位數、均值運算達到影像平滑</a:t>
            </a:r>
            <a:endParaRPr lang="en-US" altLang="zh-TW" sz="1400" b="1" dirty="0" smtClean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14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1400" b="1" dirty="0">
                <a:solidFill>
                  <a:srgbClr val="C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雜訊結構</a:t>
            </a:r>
            <a:r>
              <a:rPr lang="zh-TW" altLang="en-US" sz="14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具有</a:t>
            </a:r>
            <a:r>
              <a:rPr lang="zh-TW" altLang="en-US" sz="1400" b="1" dirty="0">
                <a:solidFill>
                  <a:srgbClr val="C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方</a:t>
            </a:r>
            <a:r>
              <a:rPr lang="zh-TW" altLang="en-US" sz="1400" b="1" dirty="0" smtClean="0">
                <a:solidFill>
                  <a:srgbClr val="C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向</a:t>
            </a:r>
            <a:r>
              <a:rPr lang="zh-TW" altLang="en-US" sz="1400" b="1" dirty="0">
                <a:solidFill>
                  <a:srgbClr val="C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性</a:t>
            </a:r>
            <a:r>
              <a:rPr lang="zh-TW" altLang="en-US" sz="14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與</a:t>
            </a:r>
            <a:r>
              <a:rPr lang="zh-TW" altLang="en-US" sz="1400" b="1" dirty="0">
                <a:solidFill>
                  <a:srgbClr val="C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區塊性</a:t>
            </a:r>
            <a:endParaRPr lang="en-US" altLang="zh-TW" sz="1400" b="1" dirty="0">
              <a:solidFill>
                <a:srgbClr val="C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14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endParaRPr lang="zh-TW" altLang="en-US" sz="1400" b="1" dirty="0" smtClean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lvl="1"/>
            <a:r>
              <a:rPr lang="en-US" altLang="zh-TW" sz="14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 </a:t>
            </a:r>
            <a:endParaRPr lang="en-US" altLang="zh-TW" sz="14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0" y="4797152"/>
            <a:ext cx="516295" cy="516295"/>
          </a:xfrm>
          <a:prstGeom prst="rect">
            <a:avLst/>
          </a:prstGeom>
        </p:spPr>
      </p:pic>
      <p:sp>
        <p:nvSpPr>
          <p:cNvPr id="61" name="文本框 23"/>
          <p:cNvSpPr>
            <a:spLocks noChangeArrowheads="1"/>
          </p:cNvSpPr>
          <p:nvPr/>
        </p:nvSpPr>
        <p:spPr bwMode="auto">
          <a:xfrm>
            <a:off x="1023138" y="5006911"/>
            <a:ext cx="1574790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dirty="0" smtClean="0">
                <a:solidFill>
                  <a:srgbClr val="C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自行設計演算法</a:t>
            </a:r>
            <a:endParaRPr lang="en-US" altLang="zh-TW" sz="1600" b="1" dirty="0" smtClean="0">
              <a:solidFill>
                <a:srgbClr val="C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81885" y="5339981"/>
            <a:ext cx="30524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Ø"/>
            </a:pPr>
            <a:endParaRPr lang="en-US" altLang="zh-TW" sz="14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zh-TW" altLang="en-US" sz="14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設計一套</a:t>
            </a:r>
            <a:r>
              <a:rPr lang="zh-TW" altLang="en-US" sz="14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針</a:t>
            </a:r>
            <a:r>
              <a:rPr lang="zh-TW" altLang="en-US" sz="14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對</a:t>
            </a:r>
            <a:r>
              <a:rPr lang="en-US" altLang="zh-TW" sz="14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Cell</a:t>
            </a:r>
            <a:r>
              <a:rPr lang="zh-TW" altLang="en-US" sz="14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 大小之演算法</a:t>
            </a:r>
            <a:endParaRPr lang="en-US" altLang="zh-TW" sz="1400" b="1" dirty="0" smtClean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endParaRPr lang="en-US" altLang="zh-TW" sz="14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14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endParaRPr lang="zh-TW" altLang="en-US" sz="1400" b="1" dirty="0" smtClean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lvl="1"/>
            <a:r>
              <a:rPr lang="en-US" altLang="zh-TW" sz="14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 </a:t>
            </a:r>
            <a:endParaRPr lang="en-US" altLang="zh-TW" sz="14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43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30101" y="15615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方法統</a:t>
            </a:r>
            <a:r>
              <a:rPr lang="zh-TW" altLang="en-US" sz="2000" b="1" dirty="0">
                <a:solidFill>
                  <a:schemeClr val="tx1"/>
                </a:solidFill>
                <a:latin typeface="+mj-ea"/>
                <a:ea typeface="+mj-ea"/>
              </a:rPr>
              <a:t>整</a:t>
            </a:r>
          </a:p>
        </p:txBody>
      </p:sp>
      <p:grpSp>
        <p:nvGrpSpPr>
          <p:cNvPr id="28" name="组合 11"/>
          <p:cNvGrpSpPr/>
          <p:nvPr/>
        </p:nvGrpSpPr>
        <p:grpSpPr>
          <a:xfrm>
            <a:off x="400405" y="3307646"/>
            <a:ext cx="6208272" cy="49340"/>
            <a:chOff x="395289" y="3515039"/>
            <a:chExt cx="5942590" cy="57977"/>
          </a:xfrm>
        </p:grpSpPr>
        <p:sp>
          <p:nvSpPr>
            <p:cNvPr id="29" name="矩形 28"/>
            <p:cNvSpPr/>
            <p:nvPr/>
          </p:nvSpPr>
          <p:spPr>
            <a:xfrm>
              <a:off x="395289" y="3519294"/>
              <a:ext cx="1189320" cy="53722"/>
            </a:xfrm>
            <a:prstGeom prst="rect">
              <a:avLst/>
            </a:prstGeom>
            <a:solidFill>
              <a:srgbClr val="1E3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584132" y="3515052"/>
              <a:ext cx="1584424" cy="53722"/>
            </a:xfrm>
            <a:prstGeom prst="rect">
              <a:avLst/>
            </a:prstGeom>
            <a:solidFill>
              <a:srgbClr val="006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169031" y="3515040"/>
              <a:ext cx="1584424" cy="5372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753455" y="3515039"/>
              <a:ext cx="1584424" cy="537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4" name="直接连接符 30"/>
          <p:cNvCxnSpPr/>
          <p:nvPr/>
        </p:nvCxnSpPr>
        <p:spPr>
          <a:xfrm flipV="1">
            <a:off x="394821" y="1576033"/>
            <a:ext cx="0" cy="1777340"/>
          </a:xfrm>
          <a:prstGeom prst="line">
            <a:avLst/>
          </a:prstGeom>
          <a:ln w="19050">
            <a:solidFill>
              <a:srgbClr val="1E34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2"/>
          <p:cNvCxnSpPr/>
          <p:nvPr/>
        </p:nvCxnSpPr>
        <p:spPr>
          <a:xfrm flipV="1">
            <a:off x="1645907" y="3290330"/>
            <a:ext cx="0" cy="1777340"/>
          </a:xfrm>
          <a:prstGeom prst="line">
            <a:avLst/>
          </a:prstGeom>
          <a:ln w="19050">
            <a:solidFill>
              <a:srgbClr val="0067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3"/>
          <p:cNvCxnSpPr/>
          <p:nvPr/>
        </p:nvCxnSpPr>
        <p:spPr>
          <a:xfrm flipV="1">
            <a:off x="3297440" y="1569695"/>
            <a:ext cx="0" cy="17773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4"/>
          <p:cNvCxnSpPr/>
          <p:nvPr/>
        </p:nvCxnSpPr>
        <p:spPr>
          <a:xfrm flipV="1">
            <a:off x="4953417" y="3307646"/>
            <a:ext cx="0" cy="177734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5"/>
          <p:cNvCxnSpPr/>
          <p:nvPr/>
        </p:nvCxnSpPr>
        <p:spPr>
          <a:xfrm flipV="1">
            <a:off x="6617119" y="1569695"/>
            <a:ext cx="0" cy="1777340"/>
          </a:xfrm>
          <a:prstGeom prst="lin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2"/>
          <p:cNvSpPr/>
          <p:nvPr/>
        </p:nvSpPr>
        <p:spPr>
          <a:xfrm flipH="1">
            <a:off x="448915" y="1960530"/>
            <a:ext cx="2783544" cy="70571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2"/>
          <p:cNvSpPr/>
          <p:nvPr/>
        </p:nvSpPr>
        <p:spPr>
          <a:xfrm flipH="1">
            <a:off x="499777" y="97238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方法</a:t>
            </a:r>
            <a:r>
              <a:rPr lang="en-US" altLang="zh-TW" sz="1600" b="1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(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一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)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6" name="Rectangle 42"/>
          <p:cNvSpPr/>
          <p:nvPr/>
        </p:nvSpPr>
        <p:spPr>
          <a:xfrm flipH="1">
            <a:off x="3502548" y="1411325"/>
            <a:ext cx="2901735" cy="13058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將圖像分為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32*32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大小之方塊進行補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償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改善效果不好，且會有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32*32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大小區塊顏色的落差。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透過對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資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料觀察發現，扣除面板缺陷，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每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32*1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的差距不大，因此衍生出方法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4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7" name="Rectangle 42"/>
          <p:cNvSpPr/>
          <p:nvPr/>
        </p:nvSpPr>
        <p:spPr>
          <a:xfrm flipH="1">
            <a:off x="1776195" y="380584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方法 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(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二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)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8" name="Rectangle 42"/>
          <p:cNvSpPr/>
          <p:nvPr/>
        </p:nvSpPr>
        <p:spPr>
          <a:xfrm flipH="1">
            <a:off x="6810543" y="1578382"/>
            <a:ext cx="1814496" cy="11210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9" name="Rectangle 42"/>
          <p:cNvSpPr/>
          <p:nvPr/>
        </p:nvSpPr>
        <p:spPr>
          <a:xfrm flipH="1">
            <a:off x="6733682" y="962308"/>
            <a:ext cx="2174435" cy="13668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方法 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(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五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)</a:t>
            </a:r>
            <a:endParaRPr lang="zh-CN" altLang="en-US" sz="1600" b="1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0" name="Rectangle 42"/>
          <p:cNvSpPr/>
          <p:nvPr/>
        </p:nvSpPr>
        <p:spPr>
          <a:xfrm flipH="1">
            <a:off x="1809931" y="4159124"/>
            <a:ext cx="2995129" cy="16461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利用每行的中位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數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做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補償再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處理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ADC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方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cs typeface="Arial" pitchFamily="34" charset="0"/>
              </a:rPr>
              <a:t>向</a:t>
            </a:r>
            <a:endParaRPr lang="en-US" altLang="zh-TW" sz="1050" b="1" kern="0" dirty="0">
              <a:solidFill>
                <a:schemeClr val="tx1"/>
              </a:solidFill>
              <a:latin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當運行兩次後，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雖然被補償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，但面板缺陷點也因為補償而消失，如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此一來無法保留面板特性，雖經過添加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 map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處理，影像看起來不自然。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進行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補償前，儲存所有大於圖像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倍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標準差之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pixel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位置，於影像補償後填回。</a:t>
            </a:r>
            <a:endParaRPr lang="en-US" altLang="zh-TW" sz="900" b="1" kern="0" dirty="0">
              <a:solidFill>
                <a:schemeClr val="tx1"/>
              </a:solidFill>
              <a:latin typeface="+mj-ea"/>
              <a:cs typeface="Arial" pitchFamily="34" charset="0"/>
            </a:endParaRPr>
          </a:p>
        </p:txBody>
      </p:sp>
      <p:sp>
        <p:nvSpPr>
          <p:cNvPr id="51" name="Rectangle 42"/>
          <p:cNvSpPr/>
          <p:nvPr/>
        </p:nvSpPr>
        <p:spPr>
          <a:xfrm flipH="1">
            <a:off x="3481026" y="96831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方法 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(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三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)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endParaRPr lang="en-US" altLang="zh-TW" sz="1600" b="1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2" name="Rectangle 42"/>
          <p:cNvSpPr/>
          <p:nvPr/>
        </p:nvSpPr>
        <p:spPr>
          <a:xfrm flipH="1">
            <a:off x="5120362" y="4258068"/>
            <a:ext cx="4023637" cy="183522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每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32*1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或是 每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16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*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為一組進行修正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須進行程式運行速度的優化，缺法溢位保護機制，當面板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缺陷夠大補償後會超過資料範圍，並且當遇到連續缺陷，   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會造成該組中位數由缺陷之值計算。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於方法五加入溢位保護機制，且更進原先取每組中位數           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之方法  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3" name="Rectangle 42"/>
          <p:cNvSpPr/>
          <p:nvPr/>
        </p:nvSpPr>
        <p:spPr>
          <a:xfrm flipH="1">
            <a:off x="5076974" y="380584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方法 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(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四</a:t>
            </a:r>
            <a:r>
              <a:rPr lang="en-US" altLang="zh-TW" sz="1600" b="1" dirty="0" smtClean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)</a:t>
            </a:r>
            <a:endParaRPr lang="en-US" altLang="zh-TW" sz="1600" b="1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54" name="组合 2050"/>
          <p:cNvGrpSpPr/>
          <p:nvPr/>
        </p:nvGrpSpPr>
        <p:grpSpPr>
          <a:xfrm>
            <a:off x="1570888" y="5056028"/>
            <a:ext cx="198756" cy="198756"/>
            <a:chOff x="3607648" y="5489862"/>
            <a:chExt cx="198756" cy="198756"/>
          </a:xfrm>
        </p:grpSpPr>
        <p:sp>
          <p:nvSpPr>
            <p:cNvPr id="55" name="椭圆 51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2048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79CA46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4"/>
          <p:cNvGrpSpPr/>
          <p:nvPr/>
        </p:nvGrpSpPr>
        <p:grpSpPr>
          <a:xfrm>
            <a:off x="296158" y="1347951"/>
            <a:ext cx="198756" cy="198756"/>
            <a:chOff x="3607648" y="5489862"/>
            <a:chExt cx="198756" cy="198756"/>
          </a:xfrm>
        </p:grpSpPr>
        <p:sp>
          <p:nvSpPr>
            <p:cNvPr id="58" name="椭圆 55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6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37AEF4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7"/>
          <p:cNvGrpSpPr/>
          <p:nvPr/>
        </p:nvGrpSpPr>
        <p:grpSpPr>
          <a:xfrm>
            <a:off x="3198062" y="1363449"/>
            <a:ext cx="198756" cy="198756"/>
            <a:chOff x="3607648" y="5489862"/>
            <a:chExt cx="198756" cy="198756"/>
          </a:xfrm>
        </p:grpSpPr>
        <p:sp>
          <p:nvSpPr>
            <p:cNvPr id="61" name="椭圆 58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59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D9E02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0"/>
          <p:cNvGrpSpPr/>
          <p:nvPr/>
        </p:nvGrpSpPr>
        <p:grpSpPr>
          <a:xfrm>
            <a:off x="6530530" y="1360854"/>
            <a:ext cx="198756" cy="198756"/>
            <a:chOff x="3607648" y="5489862"/>
            <a:chExt cx="198756" cy="198756"/>
          </a:xfrm>
        </p:grpSpPr>
        <p:sp>
          <p:nvSpPr>
            <p:cNvPr id="64" name="椭圆 61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2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FF9528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3"/>
          <p:cNvGrpSpPr/>
          <p:nvPr/>
        </p:nvGrpSpPr>
        <p:grpSpPr>
          <a:xfrm>
            <a:off x="4878218" y="5042290"/>
            <a:ext cx="198756" cy="198756"/>
            <a:chOff x="3607648" y="5489862"/>
            <a:chExt cx="198756" cy="198756"/>
          </a:xfrm>
        </p:grpSpPr>
        <p:sp>
          <p:nvSpPr>
            <p:cNvPr id="67" name="椭圆 64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5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Rectangle 42"/>
          <p:cNvSpPr/>
          <p:nvPr/>
        </p:nvSpPr>
        <p:spPr>
          <a:xfrm flipH="1">
            <a:off x="539552" y="1421230"/>
            <a:ext cx="2556738" cy="10403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每一列的中位數的平均進行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再處理垂直方向的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還是很明顯。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水平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向雜訊因從垂直方向下手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於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中改善。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31" y="90492"/>
            <a:ext cx="505384" cy="50538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394106" y="2916125"/>
            <a:ext cx="1589157" cy="410121"/>
            <a:chOff x="518424" y="2786355"/>
            <a:chExt cx="1589157" cy="410121"/>
          </a:xfrm>
        </p:grpSpPr>
        <p:sp>
          <p:nvSpPr>
            <p:cNvPr id="2" name="圓角矩形 1"/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1E344E"/>
            </a:solidFill>
            <a:ln>
              <a:solidFill>
                <a:srgbClr val="1E34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m</a:t>
              </a:r>
              <a:r>
                <a:rPr lang="en-US" altLang="zh-TW" sz="20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ethod1</a:t>
              </a:r>
              <a:endParaRPr lang="zh-TW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" name="流程圖: 抽選 5">
              <a:hlinkClick r:id="rId4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1E3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1638884" y="3334135"/>
            <a:ext cx="1589157" cy="410121"/>
            <a:chOff x="514679" y="2791929"/>
            <a:chExt cx="1589157" cy="410121"/>
          </a:xfrm>
        </p:grpSpPr>
        <p:sp>
          <p:nvSpPr>
            <p:cNvPr id="81" name="圓角矩形 80">
              <a:hlinkClick r:id="rId5" action="ppaction://hlinksldjump"/>
            </p:cNvPr>
            <p:cNvSpPr/>
            <p:nvPr/>
          </p:nvSpPr>
          <p:spPr>
            <a:xfrm>
              <a:off x="514679" y="2791929"/>
              <a:ext cx="1589157" cy="410121"/>
            </a:xfrm>
            <a:prstGeom prst="roundRect">
              <a:avLst/>
            </a:prstGeom>
            <a:solidFill>
              <a:srgbClr val="006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method2</a:t>
              </a:r>
              <a:endParaRPr lang="zh-TW" altLang="en-US" sz="20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2" name="圓角矩形 81">
              <a:hlinkClick r:id="rId5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3" name="流程圖: 抽選 82">
              <a:hlinkClick r:id="rId5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006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305555" y="2916125"/>
            <a:ext cx="1589157" cy="410121"/>
            <a:chOff x="518424" y="2786355"/>
            <a:chExt cx="1589157" cy="410121"/>
          </a:xfrm>
        </p:grpSpPr>
        <p:sp>
          <p:nvSpPr>
            <p:cNvPr id="85" name="圓角矩形 84">
              <a:hlinkClick r:id="rId6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method3</a:t>
              </a:r>
              <a:endParaRPr lang="zh-TW" altLang="en-US" sz="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6" name="圓角矩形 85">
              <a:hlinkClick r:id="rId6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7" name="流程圖: 抽選 86">
              <a:hlinkClick r:id="rId6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4953150" y="3336570"/>
            <a:ext cx="1589157" cy="410121"/>
            <a:chOff x="518424" y="2786355"/>
            <a:chExt cx="1589157" cy="410121"/>
          </a:xfrm>
        </p:grpSpPr>
        <p:sp>
          <p:nvSpPr>
            <p:cNvPr id="89" name="圓角矩形 88">
              <a:hlinkClick r:id="rId7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method4</a:t>
              </a:r>
              <a:endParaRPr lang="zh-TW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90" name="圓角矩形 89">
              <a:hlinkClick r:id="rId7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1" name="流程圖: 抽選 90">
              <a:hlinkClick r:id="rId7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6606117" y="2902166"/>
            <a:ext cx="1589157" cy="410121"/>
            <a:chOff x="518424" y="2786355"/>
            <a:chExt cx="1589157" cy="410121"/>
          </a:xfrm>
        </p:grpSpPr>
        <p:sp>
          <p:nvSpPr>
            <p:cNvPr id="93" name="圓角矩形 92">
              <a:hlinkClick r:id="rId8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method5</a:t>
              </a:r>
              <a:endParaRPr lang="zh-TW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94" name="圓角矩形 93">
              <a:hlinkClick r:id="rId8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5" name="流程圖: 抽選 94">
              <a:hlinkClick r:id="rId8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69" name="Rectangle 42"/>
          <p:cNvSpPr/>
          <p:nvPr/>
        </p:nvSpPr>
        <p:spPr>
          <a:xfrm flipH="1">
            <a:off x="6716311" y="1504485"/>
            <a:ext cx="2901735" cy="13058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method4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方法套用到一些圖片，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如有像素接近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0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，再補償後會產生溢位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，需添加溢位保護機制。</a:t>
            </a: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待改善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程式碼優化，增快速度。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6593904" y="3318782"/>
            <a:ext cx="2427688" cy="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6906316" y="6292296"/>
            <a:ext cx="2197568" cy="540632"/>
            <a:chOff x="3550699" y="117804"/>
            <a:chExt cx="2197568" cy="540632"/>
          </a:xfrm>
        </p:grpSpPr>
        <p:sp>
          <p:nvSpPr>
            <p:cNvPr id="15" name="圓角矩形 14"/>
            <p:cNvSpPr/>
            <p:nvPr/>
          </p:nvSpPr>
          <p:spPr>
            <a:xfrm>
              <a:off x="3550699" y="117804"/>
              <a:ext cx="2197568" cy="5406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3646809" y="474025"/>
              <a:ext cx="200534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3803934" y="188640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演算法由左至右演進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endParaRPr lang="zh-TW" altLang="en-US" sz="12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7" name="文字方塊 76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99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大綱">
  <a:themeElements>
    <a:clrScheme name="1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大綱">
      <a:majorFont>
        <a:latin typeface="Gill Sans MT"/>
        <a:ea typeface="新細明體"/>
        <a:cs typeface=""/>
      </a:majorFont>
      <a:minorFont>
        <a:latin typeface="Gill Sans MT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1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大綱">
  <a:themeElements>
    <a:clrScheme name="2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大綱">
      <a:majorFont>
        <a:latin typeface="Gill Sans MT"/>
        <a:ea typeface="微軟正黑體"/>
        <a:cs typeface=""/>
      </a:majorFont>
      <a:minorFont>
        <a:latin typeface="Gill Sans M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2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結束">
  <a:themeElements>
    <a:clrScheme name="1_結束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結束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1_結束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UOPPT43_template_tc_2019061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 sz="2000" b="1" dirty="0">
            <a:latin typeface="Gill Sans M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31796</TotalTime>
  <Pages>0</Pages>
  <Words>4795</Words>
  <Characters>0</Characters>
  <Application>Microsoft Office PowerPoint</Application>
  <PresentationFormat>如螢幕大小 (4:3)</PresentationFormat>
  <Lines>0</Lines>
  <Paragraphs>950</Paragraphs>
  <Slides>46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46</vt:i4>
      </vt:variant>
    </vt:vector>
  </HeadingPairs>
  <TitlesOfParts>
    <vt:vector size="63" baseType="lpstr">
      <vt:lpstr>微软雅黑</vt:lpstr>
      <vt:lpstr>微軟正黑體</vt:lpstr>
      <vt:lpstr>新細明體</vt:lpstr>
      <vt:lpstr>Arial</vt:lpstr>
      <vt:lpstr>Arial Black</vt:lpstr>
      <vt:lpstr>Calibri</vt:lpstr>
      <vt:lpstr>Cambria Math</vt:lpstr>
      <vt:lpstr>Gill Sans MT</vt:lpstr>
      <vt:lpstr>Helvetica</vt:lpstr>
      <vt:lpstr>Symbol</vt:lpstr>
      <vt:lpstr>Times New Roman</vt:lpstr>
      <vt:lpstr>Wingdings</vt:lpstr>
      <vt:lpstr>1_大綱</vt:lpstr>
      <vt:lpstr>2_大綱</vt:lpstr>
      <vt:lpstr>1_結束</vt:lpstr>
      <vt:lpstr>自訂設計</vt:lpstr>
      <vt:lpstr>AUOPPT43_template_tc_20190612</vt:lpstr>
      <vt:lpstr>PowerPoint 簡報</vt:lpstr>
      <vt:lpstr>專案摘要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AUO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Sammy Wang 王詩婷</dc:creator>
  <cp:keywords> [SEC=AUO-General]</cp:keywords>
  <cp:lastModifiedBy>2007006 林濬智</cp:lastModifiedBy>
  <cp:revision>2190</cp:revision>
  <dcterms:created xsi:type="dcterms:W3CDTF">2010-10-28T04:24:49Z</dcterms:created>
  <dcterms:modified xsi:type="dcterms:W3CDTF">2020-08-14T08:42:39Z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0008004e90000000000001024120</vt:lpwstr>
  </property>
  <property fmtid="{D5CDD505-2E9C-101B-9397-08002B2CF9AE}" pid="3" name="KSOProductBuildVer">
    <vt:lpwstr>1028-10.6.0.5380</vt:lpwstr>
  </property>
  <property fmtid="{D5CDD505-2E9C-101B-9397-08002B2CF9AE}" pid="4" name="PM_ProtectiveMarkingValue_Footer">
    <vt:lpwstr>Classify:AUO-General</vt:lpwstr>
  </property>
  <property fmtid="{D5CDD505-2E9C-101B-9397-08002B2CF9AE}" pid="5" name="PM_Caveats_Count">
    <vt:lpwstr>0</vt:lpwstr>
  </property>
  <property fmtid="{D5CDD505-2E9C-101B-9397-08002B2CF9AE}" pid="6" name="PM_Originator_Hash_SHA1">
    <vt:lpwstr>8873FCF696009095E1FFEC07FFE6D800536CFF39</vt:lpwstr>
  </property>
  <property fmtid="{D5CDD505-2E9C-101B-9397-08002B2CF9AE}" pid="7" name="PM_SecurityClassification">
    <vt:lpwstr>AUO-General</vt:lpwstr>
  </property>
  <property fmtid="{D5CDD505-2E9C-101B-9397-08002B2CF9AE}" pid="8" name="PM_DisplayValueSecClassificationWithQualifier">
    <vt:lpwstr>AUO-General</vt:lpwstr>
  </property>
  <property fmtid="{D5CDD505-2E9C-101B-9397-08002B2CF9AE}" pid="9" name="PM_Qualifier">
    <vt:lpwstr/>
  </property>
  <property fmtid="{D5CDD505-2E9C-101B-9397-08002B2CF9AE}" pid="10" name="PM_Hash_SHA1">
    <vt:lpwstr>4822BA7691F92F9E9BD526D10D307840790641CD</vt:lpwstr>
  </property>
  <property fmtid="{D5CDD505-2E9C-101B-9397-08002B2CF9AE}" pid="11" name="PM_ProtectiveMarkingImage_Header">
    <vt:lpwstr>C:\Program Files (x86)\Common Files\janusNET Shared\janusSEAL\Images\DocumentSlashBlue.png</vt:lpwstr>
  </property>
  <property fmtid="{D5CDD505-2E9C-101B-9397-08002B2CF9AE}" pid="12" name="PM_InsertionValue">
    <vt:lpwstr>AUO-General</vt:lpwstr>
  </property>
  <property fmtid="{D5CDD505-2E9C-101B-9397-08002B2CF9AE}" pid="13" name="PM_ProtectiveMarkingValue_Header">
    <vt:lpwstr>Classify:AUO-General</vt:lpwstr>
  </property>
  <property fmtid="{D5CDD505-2E9C-101B-9397-08002B2CF9AE}" pid="14" name="PM_ProtectiveMarkingImage_Footer">
    <vt:lpwstr>C:\Program Files (x86)\Common Files\janusNET Shared\janusSEAL\Images\DocumentSlashBlue.png</vt:lpwstr>
  </property>
  <property fmtid="{D5CDD505-2E9C-101B-9397-08002B2CF9AE}" pid="15" name="PM_Namespace">
    <vt:lpwstr>2016.1.auo.com</vt:lpwstr>
  </property>
  <property fmtid="{D5CDD505-2E9C-101B-9397-08002B2CF9AE}" pid="16" name="PM_Version">
    <vt:lpwstr>2005.6</vt:lpwstr>
  </property>
  <property fmtid="{D5CDD505-2E9C-101B-9397-08002B2CF9AE}" pid="17" name="PM_Originating_FileId">
    <vt:lpwstr>23754588ECC04A0087EF5D2D83212314</vt:lpwstr>
  </property>
  <property fmtid="{D5CDD505-2E9C-101B-9397-08002B2CF9AE}" pid="18" name="PM_OriginationTimeStamp">
    <vt:lpwstr>2020-08-07T05:36:51Z</vt:lpwstr>
  </property>
  <property fmtid="{D5CDD505-2E9C-101B-9397-08002B2CF9AE}" pid="19" name="PM_Hash_Version">
    <vt:lpwstr>2016.1</vt:lpwstr>
  </property>
  <property fmtid="{D5CDD505-2E9C-101B-9397-08002B2CF9AE}" pid="20" name="PM_Hash_Salt_Prev">
    <vt:lpwstr>69A3F3C4B63350E077895652077F5259</vt:lpwstr>
  </property>
  <property fmtid="{D5CDD505-2E9C-101B-9397-08002B2CF9AE}" pid="21" name="PM_Hash_Salt">
    <vt:lpwstr>D7290D7911A6F6EC2FDEC02222EC45E1</vt:lpwstr>
  </property>
  <property fmtid="{D5CDD505-2E9C-101B-9397-08002B2CF9AE}" pid="22" name="PM_PrintOutPlacement_PPT">
    <vt:lpwstr>HandoutFooter,HandoutHeader,NotesHandoutFooter,NotesHandoutHeader,SlideFooter,SlideHeader</vt:lpwstr>
  </property>
  <property fmtid="{D5CDD505-2E9C-101B-9397-08002B2CF9AE}" pid="23" name="PM_SecurityClassification_Prev">
    <vt:lpwstr>AUO-General</vt:lpwstr>
  </property>
  <property fmtid="{D5CDD505-2E9C-101B-9397-08002B2CF9AE}" pid="24" name="PM_Qualifier_Prev">
    <vt:lpwstr/>
  </property>
</Properties>
</file>